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notesSlides/notesSlide1.xml" ContentType="application/vnd.openxmlformats-officedocument.presentationml.notesSlide+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4" r:id="rId2"/>
    <p:sldMasterId id="2147483668" r:id="rId3"/>
  </p:sldMasterIdLst>
  <p:notesMasterIdLst>
    <p:notesMasterId r:id="rId17"/>
  </p:notesMasterIdLst>
  <p:sldIdLst>
    <p:sldId id="285" r:id="rId4"/>
    <p:sldId id="325" r:id="rId5"/>
    <p:sldId id="326" r:id="rId6"/>
    <p:sldId id="336" r:id="rId7"/>
    <p:sldId id="330" r:id="rId8"/>
    <p:sldId id="331" r:id="rId9"/>
    <p:sldId id="333" r:id="rId10"/>
    <p:sldId id="332" r:id="rId11"/>
    <p:sldId id="329" r:id="rId12"/>
    <p:sldId id="334" r:id="rId13"/>
    <p:sldId id="324" r:id="rId14"/>
    <p:sldId id="335" r:id="rId15"/>
    <p:sldId id="288" r:id="rId16"/>
  </p:sldIdLst>
  <p:sldSz cx="12192000" cy="6858000"/>
  <p:notesSz cx="7104063" cy="10234613"/>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64480"/>
    <a:srgbClr val="FFFFFF"/>
    <a:srgbClr val="A0B3C8"/>
    <a:srgbClr val="033F7B"/>
    <a:srgbClr val="00346B"/>
    <a:srgbClr val="265C90"/>
    <a:srgbClr val="06447F"/>
    <a:srgbClr val="104D7C"/>
    <a:srgbClr val="F5F7F9"/>
    <a:srgbClr val="235A8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4" autoAdjust="0"/>
    <p:restoredTop sz="94660"/>
  </p:normalViewPr>
  <p:slideViewPr>
    <p:cSldViewPr snapToGrid="0">
      <p:cViewPr varScale="1">
        <p:scale>
          <a:sx n="90" d="100"/>
          <a:sy n="90" d="100"/>
        </p:scale>
        <p:origin x="208" y="6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5.xml"/><Relationship Id="rId13" Type="http://schemas.openxmlformats.org/officeDocument/2006/relationships/slide" Target="slides/slide10.xml"/><Relationship Id="rId18" Type="http://schemas.openxmlformats.org/officeDocument/2006/relationships/presProps" Target="presProps.xml"/><Relationship Id="rId3" Type="http://schemas.openxmlformats.org/officeDocument/2006/relationships/slideMaster" Target="slideMasters/slideMaster3.xml"/><Relationship Id="rId21" Type="http://schemas.openxmlformats.org/officeDocument/2006/relationships/tableStyles" Target="tableStyles.xml"/><Relationship Id="rId7" Type="http://schemas.openxmlformats.org/officeDocument/2006/relationships/slide" Target="slides/slide4.xml"/><Relationship Id="rId12" Type="http://schemas.openxmlformats.org/officeDocument/2006/relationships/slide" Target="slides/slide9.xml"/><Relationship Id="rId17"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3.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3.xml"/><Relationship Id="rId11" Type="http://schemas.openxmlformats.org/officeDocument/2006/relationships/slide" Target="slides/slide8.xml"/><Relationship Id="rId5" Type="http://schemas.openxmlformats.org/officeDocument/2006/relationships/slide" Target="slides/slide2.xml"/><Relationship Id="rId15" Type="http://schemas.openxmlformats.org/officeDocument/2006/relationships/slide" Target="slides/slide12.xml"/><Relationship Id="rId10" Type="http://schemas.openxmlformats.org/officeDocument/2006/relationships/slide" Target="slides/slide7.xml"/><Relationship Id="rId19" Type="http://schemas.openxmlformats.org/officeDocument/2006/relationships/viewProps" Target="viewProps.xml"/><Relationship Id="rId4" Type="http://schemas.openxmlformats.org/officeDocument/2006/relationships/slide" Target="slides/slide1.xml"/><Relationship Id="rId9" Type="http://schemas.openxmlformats.org/officeDocument/2006/relationships/slide" Target="slides/slide6.xml"/><Relationship Id="rId14"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gif>
</file>

<file path=ppt/media/image7.gif>
</file>

<file path=ppt/media/image8.gi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t>2023/12/10</a:t>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t>‹#›</a:t>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a:xfrm>
            <a:off x="481013" y="1279525"/>
            <a:ext cx="6140450" cy="3454400"/>
          </a:xfrm>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03_Custom Layout">
    <p:spTree>
      <p:nvGrpSpPr>
        <p:cNvPr id="1" name=""/>
        <p:cNvGrpSpPr/>
        <p:nvPr/>
      </p:nvGrpSpPr>
      <p:grpSpPr>
        <a:xfrm>
          <a:off x="0" y="0"/>
          <a:ext cx="0" cy="0"/>
          <a:chOff x="0" y="0"/>
          <a:chExt cx="0" cy="0"/>
        </a:xfrm>
      </p:grpSpPr>
      <p:sp>
        <p:nvSpPr>
          <p:cNvPr id="3" name="Picture Placeholder 8"/>
          <p:cNvSpPr>
            <a:spLocks noGrp="1"/>
          </p:cNvSpPr>
          <p:nvPr>
            <p:ph type="pic" sz="quarter" idx="10" hasCustomPrompt="1"/>
          </p:nvPr>
        </p:nvSpPr>
        <p:spPr>
          <a:xfrm>
            <a:off x="9126415" y="1"/>
            <a:ext cx="2596662" cy="99060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pPr>
            <a:r>
              <a:rPr lang="en-US" dirty="0"/>
              <a:t>Click Here to Add Picture</a:t>
            </a:r>
            <a:endParaRPr lang="id-ID" dirty="0"/>
          </a:p>
        </p:txBody>
      </p:sp>
      <p:sp>
        <p:nvSpPr>
          <p:cNvPr id="4" name="Picture Placeholder 8"/>
          <p:cNvSpPr>
            <a:spLocks noGrp="1"/>
          </p:cNvSpPr>
          <p:nvPr>
            <p:ph type="pic" sz="quarter" idx="11" hasCustomPrompt="1"/>
          </p:nvPr>
        </p:nvSpPr>
        <p:spPr>
          <a:xfrm>
            <a:off x="9126414" y="1396092"/>
            <a:ext cx="2596662" cy="3252107"/>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pPr>
            <a:r>
              <a:rPr lang="en-US" dirty="0"/>
              <a:t>Click Here to Add Picture</a:t>
            </a:r>
            <a:endParaRPr lang="id-ID" dirty="0"/>
          </a:p>
        </p:txBody>
      </p:sp>
      <p:sp>
        <p:nvSpPr>
          <p:cNvPr id="5" name="Picture Placeholder 8"/>
          <p:cNvSpPr>
            <a:spLocks noGrp="1"/>
          </p:cNvSpPr>
          <p:nvPr>
            <p:ph type="pic" sz="quarter" idx="12" hasCustomPrompt="1"/>
          </p:nvPr>
        </p:nvSpPr>
        <p:spPr>
          <a:xfrm>
            <a:off x="9126414" y="5053691"/>
            <a:ext cx="2596662" cy="1804310"/>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pPr>
            <a:r>
              <a:rPr lang="en-US" dirty="0"/>
              <a:t>Click Here to Add Picture</a:t>
            </a:r>
            <a:endParaRPr lang="id-ID" dirty="0"/>
          </a:p>
        </p:txBody>
      </p:sp>
    </p:spTree>
  </p:cSld>
  <p:clrMapOvr>
    <a:masterClrMapping/>
  </p:clrMapOvr>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04_Custom Layout">
    <p:spTree>
      <p:nvGrpSpPr>
        <p:cNvPr id="1" name=""/>
        <p:cNvGrpSpPr/>
        <p:nvPr/>
      </p:nvGrpSpPr>
      <p:grpSpPr>
        <a:xfrm>
          <a:off x="0" y="0"/>
          <a:ext cx="0" cy="0"/>
          <a:chOff x="0" y="0"/>
          <a:chExt cx="0" cy="0"/>
        </a:xfrm>
      </p:grpSpPr>
      <p:sp>
        <p:nvSpPr>
          <p:cNvPr id="2" name="Rectangle 1"/>
          <p:cNvSpPr/>
          <p:nvPr userDrawn="1"/>
        </p:nvSpPr>
        <p:spPr>
          <a:xfrm>
            <a:off x="4493886" y="0"/>
            <a:ext cx="7698114"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8" name="Rectangle 7"/>
          <p:cNvSpPr/>
          <p:nvPr userDrawn="1"/>
        </p:nvSpPr>
        <p:spPr>
          <a:xfrm>
            <a:off x="0" y="0"/>
            <a:ext cx="449388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4" name="Picture Placeholder 8"/>
          <p:cNvSpPr>
            <a:spLocks noGrp="1"/>
          </p:cNvSpPr>
          <p:nvPr>
            <p:ph type="pic" sz="quarter" idx="11" hasCustomPrompt="1"/>
          </p:nvPr>
        </p:nvSpPr>
        <p:spPr>
          <a:xfrm>
            <a:off x="2757778" y="1802946"/>
            <a:ext cx="2613747" cy="3256121"/>
          </a:xfrm>
          <a:prstGeom prst="rect">
            <a:avLst/>
          </a:prstGeom>
          <a:pattFill prst="pct5">
            <a:fgClr>
              <a:schemeClr val="accent1"/>
            </a:fgClr>
            <a:bgClr>
              <a:schemeClr val="bg1"/>
            </a:bgClr>
          </a:pattFill>
        </p:spPr>
        <p:txBody>
          <a:bodyPr anchor="ctr"/>
          <a:lstStyle>
            <a:lvl1pPr marL="0" marR="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lvl1pPr>
          </a:lstStyle>
          <a:p>
            <a:pPr marL="0" marR="0" lvl="0" indent="0" algn="ctr" defTabSz="914400" rtl="0" eaLnBrk="1" fontAlgn="auto" latinLnBrk="0" hangingPunct="1">
              <a:lnSpc>
                <a:spcPct val="90000"/>
              </a:lnSpc>
              <a:spcBef>
                <a:spcPts val="1000"/>
              </a:spcBef>
              <a:spcAft>
                <a:spcPts val="0"/>
              </a:spcAft>
              <a:buClrTx/>
              <a:buSzTx/>
              <a:buFont typeface="Arial" panose="020B0704020202090204" pitchFamily="34" charset="0"/>
              <a:buNone/>
              <a:defRPr/>
            </a:pPr>
            <a:r>
              <a:rPr lang="en-US" dirty="0"/>
              <a:t>Click Here to Add Picture</a:t>
            </a:r>
            <a:endParaRPr lang="id-ID" dirty="0"/>
          </a:p>
        </p:txBody>
      </p:sp>
    </p:spTree>
  </p:cSld>
  <p:clrMapOvr>
    <a:masterClrMapping/>
  </p:clrMapOvr>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Title Slide">
    <p:spTree>
      <p:nvGrpSpPr>
        <p:cNvPr id="1" name=""/>
        <p:cNvGrpSpPr/>
        <p:nvPr/>
      </p:nvGrpSpPr>
      <p:grpSpPr>
        <a:xfrm>
          <a:off x="0" y="0"/>
          <a:ext cx="0" cy="0"/>
          <a:chOff x="0" y="0"/>
          <a:chExt cx="0" cy="0"/>
        </a:xfrm>
      </p:grpSpPr>
      <p:sp>
        <p:nvSpPr>
          <p:cNvPr id="2" name="TextBox 1"/>
          <p:cNvSpPr txBox="1"/>
          <p:nvPr userDrawn="1"/>
        </p:nvSpPr>
        <p:spPr>
          <a:xfrm>
            <a:off x="7421391" y="637382"/>
            <a:ext cx="1197444" cy="246221"/>
          </a:xfrm>
          <a:prstGeom prst="rect">
            <a:avLst/>
          </a:prstGeom>
          <a:noFill/>
        </p:spPr>
        <p:txBody>
          <a:bodyPr wrap="none">
            <a:spAutoFit/>
          </a:bodyPr>
          <a:lstStyle/>
          <a:p>
            <a:pPr defTabSz="544195" fontAlgn="auto">
              <a:spcBef>
                <a:spcPts val="0"/>
              </a:spcBef>
              <a:spcAft>
                <a:spcPts val="0"/>
              </a:spcAft>
              <a:defRPr/>
            </a:pPr>
            <a:r>
              <a:rPr lang="en-US" sz="1000" b="1" i="1" spc="260" dirty="0">
                <a:latin typeface="Josefin Sans" charset="0"/>
                <a:ea typeface="+mn-ea"/>
                <a:cs typeface="Vollkorn Italic"/>
              </a:rPr>
              <a:t>Missing You</a:t>
            </a:r>
          </a:p>
        </p:txBody>
      </p:sp>
      <p:sp>
        <p:nvSpPr>
          <p:cNvPr id="3" name="object 6"/>
          <p:cNvSpPr txBox="1"/>
          <p:nvPr userDrawn="1"/>
        </p:nvSpPr>
        <p:spPr>
          <a:xfrm>
            <a:off x="10969014" y="674688"/>
            <a:ext cx="766663" cy="114300"/>
          </a:xfrm>
          <a:prstGeom prst="rect">
            <a:avLst/>
          </a:prstGeom>
        </p:spPr>
        <p:txBody>
          <a:bodyPr lIns="0" tIns="0" rIns="0" bIns="0"/>
          <a:lstStyle/>
          <a:p>
            <a:pPr marL="7620" defTabSz="544195" fontAlgn="auto">
              <a:spcBef>
                <a:spcPts val="0"/>
              </a:spcBef>
              <a:spcAft>
                <a:spcPts val="0"/>
              </a:spcAft>
              <a:defRPr/>
            </a:pPr>
            <a:r>
              <a:rPr lang="en-US" sz="700" spc="290" dirty="0">
                <a:latin typeface="Montserrat" panose="02000505000000020004"/>
                <a:ea typeface="+mn-ea"/>
                <a:cs typeface="Montserrat" panose="02000505000000020004"/>
              </a:rPr>
              <a:t>2017/12</a:t>
            </a:r>
            <a:endParaRPr sz="700" spc="290" dirty="0">
              <a:latin typeface="Montserrat" panose="02000505000000020004"/>
              <a:ea typeface="+mn-ea"/>
              <a:cs typeface="Montserrat" panose="02000505000000020004"/>
            </a:endParaRPr>
          </a:p>
        </p:txBody>
      </p:sp>
      <p:sp>
        <p:nvSpPr>
          <p:cNvPr id="7" name="object 3"/>
          <p:cNvSpPr txBox="1"/>
          <p:nvPr userDrawn="1"/>
        </p:nvSpPr>
        <p:spPr>
          <a:xfrm>
            <a:off x="680152" y="676275"/>
            <a:ext cx="1072216" cy="197644"/>
          </a:xfrm>
          <a:prstGeom prst="rect">
            <a:avLst/>
          </a:prstGeom>
        </p:spPr>
        <p:txBody>
          <a:bodyPr lIns="0" tIns="0" rIns="0" bIns="0"/>
          <a:lstStyle/>
          <a:p>
            <a:pPr marL="7620" defTabSz="544195" fontAlgn="auto">
              <a:spcBef>
                <a:spcPts val="0"/>
              </a:spcBef>
              <a:spcAft>
                <a:spcPts val="0"/>
              </a:spcAft>
              <a:defRPr/>
            </a:pPr>
            <a:r>
              <a:rPr lang="en-US" sz="1400" b="1" spc="500" dirty="0">
                <a:latin typeface="Josefin Sans" charset="0"/>
                <a:ea typeface="+mn-ea"/>
                <a:cs typeface="Raleway-ExtraBold"/>
              </a:rPr>
              <a:t>MOON</a:t>
            </a:r>
            <a:endParaRPr sz="1400" spc="500" dirty="0">
              <a:latin typeface="Josefin Sans" charset="0"/>
              <a:ea typeface="+mn-ea"/>
              <a:cs typeface="Raleway-ExtraBold"/>
            </a:endParaRPr>
          </a:p>
        </p:txBody>
      </p:sp>
    </p:spTree>
  </p:cSld>
  <p:clrMapOvr>
    <a:masterClrMapping/>
  </p:clrMapOvr>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_标题幻灯片">
    <p:bg>
      <p:bgPr>
        <a:blipFill dpi="0" rotWithShape="1">
          <a:blip r:embed="rId2">
            <a:alphaModFix amt="10000"/>
            <a:lum/>
          </a:blip>
          <a:srcRect/>
          <a:stretch>
            <a:fillRect/>
          </a:stretch>
        </a:blipFill>
        <a:effectLst/>
      </p:bgPr>
    </p:bg>
    <p:spTree>
      <p:nvGrpSpPr>
        <p:cNvPr id="1" name=""/>
        <p:cNvGrpSpPr/>
        <p:nvPr/>
      </p:nvGrpSpPr>
      <p:grpSpPr>
        <a:xfrm>
          <a:off x="0" y="0"/>
          <a:ext cx="0" cy="0"/>
          <a:chOff x="0" y="0"/>
          <a:chExt cx="0" cy="0"/>
        </a:xfrm>
      </p:grpSpPr>
      <p:sp>
        <p:nvSpPr>
          <p:cNvPr id="10" name="Picture Placeholder 7"/>
          <p:cNvSpPr>
            <a:spLocks noGrp="1"/>
          </p:cNvSpPr>
          <p:nvPr>
            <p:ph type="pic" sz="quarter" idx="14"/>
          </p:nvPr>
        </p:nvSpPr>
        <p:spPr>
          <a:xfrm>
            <a:off x="328653" y="1731003"/>
            <a:ext cx="3721211" cy="23400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
        <p:nvSpPr>
          <p:cNvPr id="11" name="Picture Placeholder 7"/>
          <p:cNvSpPr>
            <a:spLocks noGrp="1"/>
          </p:cNvSpPr>
          <p:nvPr>
            <p:ph type="pic" sz="quarter" idx="15"/>
          </p:nvPr>
        </p:nvSpPr>
        <p:spPr>
          <a:xfrm>
            <a:off x="4235395" y="1731003"/>
            <a:ext cx="3721211" cy="23400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
        <p:nvSpPr>
          <p:cNvPr id="12" name="Picture Placeholder 7"/>
          <p:cNvSpPr>
            <a:spLocks noGrp="1"/>
          </p:cNvSpPr>
          <p:nvPr>
            <p:ph type="pic" sz="quarter" idx="16"/>
          </p:nvPr>
        </p:nvSpPr>
        <p:spPr>
          <a:xfrm>
            <a:off x="8142136" y="1731003"/>
            <a:ext cx="3721211" cy="23400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lvl1pPr marL="0" indent="0">
              <a:buFontTx/>
              <a:buNone/>
              <a:defRPr lang="en-US" sz="1400">
                <a:solidFill>
                  <a:schemeClr val="tx1">
                    <a:lumMod val="85000"/>
                    <a:lumOff val="15000"/>
                  </a:schemeClr>
                </a:solidFill>
              </a:defRPr>
            </a:lvl1pPr>
          </a:lstStyle>
          <a:p>
            <a:pPr marL="0" lvl="0" algn="ctr"/>
            <a:endParaRPr lang="en-US"/>
          </a:p>
        </p:txBody>
      </p:sp>
    </p:spTree>
  </p:cSld>
  <p:clrMapOvr>
    <a:masterClrMapping/>
  </p:clrMapOvr>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_标题幻灯片">
    <p:bg>
      <p:bgPr>
        <a:blipFill dpi="0" rotWithShape="1">
          <a:blip r:embed="rId2">
            <a:alphaModFix amt="10000"/>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sp>
        <p:nvSpPr>
          <p:cNvPr id="5" name="任意多边形: 形状 4"/>
          <p:cNvSpPr/>
          <p:nvPr userDrawn="1"/>
        </p:nvSpPr>
        <p:spPr>
          <a:xfrm>
            <a:off x="0" y="0"/>
            <a:ext cx="12192000" cy="6287005"/>
          </a:xfrm>
          <a:custGeom>
            <a:avLst/>
            <a:gdLst>
              <a:gd name="connsiteX0" fmla="*/ 0 w 12192000"/>
              <a:gd name="connsiteY0" fmla="*/ 0 h 6287005"/>
              <a:gd name="connsiteX1" fmla="*/ 12192000 w 12192000"/>
              <a:gd name="connsiteY1" fmla="*/ 0 h 6287005"/>
              <a:gd name="connsiteX2" fmla="*/ 12192000 w 12192000"/>
              <a:gd name="connsiteY2" fmla="*/ 5517379 h 6287005"/>
              <a:gd name="connsiteX3" fmla="*/ 12137010 w 12192000"/>
              <a:gd name="connsiteY3" fmla="*/ 5552713 h 6287005"/>
              <a:gd name="connsiteX4" fmla="*/ 6096000 w 12192000"/>
              <a:gd name="connsiteY4" fmla="*/ 6287005 h 6287005"/>
              <a:gd name="connsiteX5" fmla="*/ 54990 w 12192000"/>
              <a:gd name="connsiteY5" fmla="*/ 5552713 h 6287005"/>
              <a:gd name="connsiteX6" fmla="*/ 0 w 12192000"/>
              <a:gd name="connsiteY6" fmla="*/ 5517380 h 62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287005">
                <a:moveTo>
                  <a:pt x="0" y="0"/>
                </a:moveTo>
                <a:lnTo>
                  <a:pt x="12192000" y="0"/>
                </a:lnTo>
                <a:lnTo>
                  <a:pt x="12192000" y="5517379"/>
                </a:lnTo>
                <a:lnTo>
                  <a:pt x="12137010" y="5552713"/>
                </a:lnTo>
                <a:cubicBezTo>
                  <a:pt x="11336144" y="5978125"/>
                  <a:pt x="8934400" y="6287005"/>
                  <a:pt x="6096000" y="6287005"/>
                </a:cubicBezTo>
                <a:cubicBezTo>
                  <a:pt x="3257601" y="6287005"/>
                  <a:pt x="855857" y="5978125"/>
                  <a:pt x="54990" y="5552713"/>
                </a:cubicBezTo>
                <a:lnTo>
                  <a:pt x="0" y="5517380"/>
                </a:lnTo>
                <a:close/>
              </a:path>
            </a:pathLst>
          </a:custGeom>
          <a:solidFill>
            <a:srgbClr val="104B83">
              <a:alpha val="90000"/>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任意多边形: 形状 7"/>
          <p:cNvSpPr/>
          <p:nvPr userDrawn="1"/>
        </p:nvSpPr>
        <p:spPr>
          <a:xfrm>
            <a:off x="0" y="0"/>
            <a:ext cx="12192000" cy="6287005"/>
          </a:xfrm>
          <a:custGeom>
            <a:avLst/>
            <a:gdLst>
              <a:gd name="connsiteX0" fmla="*/ 0 w 12192000"/>
              <a:gd name="connsiteY0" fmla="*/ 0 h 6287005"/>
              <a:gd name="connsiteX1" fmla="*/ 12192000 w 12192000"/>
              <a:gd name="connsiteY1" fmla="*/ 0 h 6287005"/>
              <a:gd name="connsiteX2" fmla="*/ 12192000 w 12192000"/>
              <a:gd name="connsiteY2" fmla="*/ 5517379 h 6287005"/>
              <a:gd name="connsiteX3" fmla="*/ 12137010 w 12192000"/>
              <a:gd name="connsiteY3" fmla="*/ 5552713 h 6287005"/>
              <a:gd name="connsiteX4" fmla="*/ 6096000 w 12192000"/>
              <a:gd name="connsiteY4" fmla="*/ 6287005 h 6287005"/>
              <a:gd name="connsiteX5" fmla="*/ 54990 w 12192000"/>
              <a:gd name="connsiteY5" fmla="*/ 5552713 h 6287005"/>
              <a:gd name="connsiteX6" fmla="*/ 0 w 12192000"/>
              <a:gd name="connsiteY6" fmla="*/ 5517380 h 62870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6287005">
                <a:moveTo>
                  <a:pt x="0" y="0"/>
                </a:moveTo>
                <a:lnTo>
                  <a:pt x="12192000" y="0"/>
                </a:lnTo>
                <a:lnTo>
                  <a:pt x="12192000" y="5517379"/>
                </a:lnTo>
                <a:lnTo>
                  <a:pt x="12137010" y="5552713"/>
                </a:lnTo>
                <a:cubicBezTo>
                  <a:pt x="11336144" y="5978125"/>
                  <a:pt x="8934400" y="6287005"/>
                  <a:pt x="6096000" y="6287005"/>
                </a:cubicBezTo>
                <a:cubicBezTo>
                  <a:pt x="3257601" y="6287005"/>
                  <a:pt x="855857" y="5978125"/>
                  <a:pt x="54990" y="5552713"/>
                </a:cubicBezTo>
                <a:lnTo>
                  <a:pt x="0" y="5517380"/>
                </a:lnTo>
                <a:close/>
              </a:path>
            </a:pathLst>
          </a:custGeom>
          <a:blipFill dpi="0" rotWithShape="1">
            <a:blip r:embed="rId2" cstate="screen">
              <a:extLst>
                <a:ext uri="{28A0092B-C50C-407E-A947-70E740481C1C}">
                  <a14:useLocalDpi xmlns:a14="http://schemas.microsoft.com/office/drawing/2010/main"/>
                </a:ext>
              </a:extLst>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1027-797504"/>
          <p:cNvSpPr>
            <a:spLocks noChangeAspect="1"/>
          </p:cNvSpPr>
          <p:nvPr userDrawn="1"/>
        </p:nvSpPr>
        <p:spPr bwMode="auto">
          <a:xfrm>
            <a:off x="510192" y="6286596"/>
            <a:ext cx="377426" cy="369332"/>
          </a:xfrm>
          <a:custGeom>
            <a:avLst/>
            <a:gdLst>
              <a:gd name="T0" fmla="*/ 10849 w 11171"/>
              <a:gd name="T1" fmla="*/ 2013 h 10933"/>
              <a:gd name="T2" fmla="*/ 5645 w 11171"/>
              <a:gd name="T3" fmla="*/ 4133 h 10933"/>
              <a:gd name="T4" fmla="*/ 428 w 11171"/>
              <a:gd name="T5" fmla="*/ 2013 h 10933"/>
              <a:gd name="T6" fmla="*/ 5633 w 11171"/>
              <a:gd name="T7" fmla="*/ 0 h 10933"/>
              <a:gd name="T8" fmla="*/ 10849 w 11171"/>
              <a:gd name="T9" fmla="*/ 2013 h 10933"/>
              <a:gd name="T10" fmla="*/ 0 w 11171"/>
              <a:gd name="T11" fmla="*/ 2894 h 10933"/>
              <a:gd name="T12" fmla="*/ 5192 w 11171"/>
              <a:gd name="T13" fmla="*/ 5062 h 10933"/>
              <a:gd name="T14" fmla="*/ 5192 w 11171"/>
              <a:gd name="T15" fmla="*/ 10933 h 10933"/>
              <a:gd name="T16" fmla="*/ 3906 w 11171"/>
              <a:gd name="T17" fmla="*/ 10362 h 10933"/>
              <a:gd name="T18" fmla="*/ 2614 w 11171"/>
              <a:gd name="T19" fmla="*/ 9802 h 10933"/>
              <a:gd name="T20" fmla="*/ 1167 w 11171"/>
              <a:gd name="T21" fmla="*/ 9182 h 10933"/>
              <a:gd name="T22" fmla="*/ 690 w 11171"/>
              <a:gd name="T23" fmla="*/ 8867 h 10933"/>
              <a:gd name="T24" fmla="*/ 321 w 11171"/>
              <a:gd name="T25" fmla="*/ 8438 h 10933"/>
              <a:gd name="T26" fmla="*/ 83 w 11171"/>
              <a:gd name="T27" fmla="*/ 7944 h 10933"/>
              <a:gd name="T28" fmla="*/ 0 w 11171"/>
              <a:gd name="T29" fmla="*/ 7432 h 10933"/>
              <a:gd name="T30" fmla="*/ 0 w 11171"/>
              <a:gd name="T31" fmla="*/ 2894 h 10933"/>
              <a:gd name="T32" fmla="*/ 11171 w 11171"/>
              <a:gd name="T33" fmla="*/ 2894 h 10933"/>
              <a:gd name="T34" fmla="*/ 11171 w 11171"/>
              <a:gd name="T35" fmla="*/ 7408 h 10933"/>
              <a:gd name="T36" fmla="*/ 11052 w 11171"/>
              <a:gd name="T37" fmla="*/ 8009 h 10933"/>
              <a:gd name="T38" fmla="*/ 10748 w 11171"/>
              <a:gd name="T39" fmla="*/ 8557 h 10933"/>
              <a:gd name="T40" fmla="*/ 10337 w 11171"/>
              <a:gd name="T41" fmla="*/ 9010 h 10933"/>
              <a:gd name="T42" fmla="*/ 9897 w 11171"/>
              <a:gd name="T43" fmla="*/ 9314 h 10933"/>
              <a:gd name="T44" fmla="*/ 8575 w 11171"/>
              <a:gd name="T45" fmla="*/ 9861 h 10933"/>
              <a:gd name="T46" fmla="*/ 7300 w 11171"/>
              <a:gd name="T47" fmla="*/ 10386 h 10933"/>
              <a:gd name="T48" fmla="*/ 5966 w 11171"/>
              <a:gd name="T49" fmla="*/ 10933 h 10933"/>
              <a:gd name="T50" fmla="*/ 5966 w 11171"/>
              <a:gd name="T51" fmla="*/ 5062 h 10933"/>
              <a:gd name="T52" fmla="*/ 11171 w 11171"/>
              <a:gd name="T53" fmla="*/ 2894 h 10933"/>
              <a:gd name="T54" fmla="*/ 11171 w 11171"/>
              <a:gd name="T55" fmla="*/ 2894 h 10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171" h="10933">
                <a:moveTo>
                  <a:pt x="10849" y="2013"/>
                </a:moveTo>
                <a:lnTo>
                  <a:pt x="5645" y="4133"/>
                </a:lnTo>
                <a:lnTo>
                  <a:pt x="428" y="2013"/>
                </a:lnTo>
                <a:lnTo>
                  <a:pt x="5633" y="0"/>
                </a:lnTo>
                <a:lnTo>
                  <a:pt x="10849" y="2013"/>
                </a:lnTo>
                <a:close/>
                <a:moveTo>
                  <a:pt x="0" y="2894"/>
                </a:moveTo>
                <a:lnTo>
                  <a:pt x="5192" y="5062"/>
                </a:lnTo>
                <a:lnTo>
                  <a:pt x="5192" y="10933"/>
                </a:lnTo>
                <a:cubicBezTo>
                  <a:pt x="4779" y="10751"/>
                  <a:pt x="4351" y="10560"/>
                  <a:pt x="3906" y="10362"/>
                </a:cubicBezTo>
                <a:cubicBezTo>
                  <a:pt x="3525" y="10195"/>
                  <a:pt x="3094" y="10008"/>
                  <a:pt x="2614" y="9802"/>
                </a:cubicBezTo>
                <a:cubicBezTo>
                  <a:pt x="2134" y="9595"/>
                  <a:pt x="1651" y="9389"/>
                  <a:pt x="1167" y="9182"/>
                </a:cubicBezTo>
                <a:cubicBezTo>
                  <a:pt x="992" y="9103"/>
                  <a:pt x="833" y="8998"/>
                  <a:pt x="690" y="8867"/>
                </a:cubicBezTo>
                <a:cubicBezTo>
                  <a:pt x="547" y="8736"/>
                  <a:pt x="424" y="8593"/>
                  <a:pt x="321" y="8438"/>
                </a:cubicBezTo>
                <a:cubicBezTo>
                  <a:pt x="218" y="8283"/>
                  <a:pt x="139" y="8119"/>
                  <a:pt x="83" y="7944"/>
                </a:cubicBezTo>
                <a:cubicBezTo>
                  <a:pt x="27" y="7769"/>
                  <a:pt x="0" y="7599"/>
                  <a:pt x="0" y="7432"/>
                </a:cubicBezTo>
                <a:lnTo>
                  <a:pt x="0" y="2894"/>
                </a:lnTo>
                <a:close/>
                <a:moveTo>
                  <a:pt x="11171" y="2894"/>
                </a:moveTo>
                <a:lnTo>
                  <a:pt x="11171" y="7408"/>
                </a:lnTo>
                <a:cubicBezTo>
                  <a:pt x="11171" y="7614"/>
                  <a:pt x="11131" y="7815"/>
                  <a:pt x="11052" y="8009"/>
                </a:cubicBezTo>
                <a:cubicBezTo>
                  <a:pt x="10972" y="8204"/>
                  <a:pt x="10871" y="8386"/>
                  <a:pt x="10748" y="8557"/>
                </a:cubicBezTo>
                <a:cubicBezTo>
                  <a:pt x="10625" y="8728"/>
                  <a:pt x="10488" y="8879"/>
                  <a:pt x="10337" y="9010"/>
                </a:cubicBezTo>
                <a:cubicBezTo>
                  <a:pt x="10186" y="9141"/>
                  <a:pt x="10039" y="9242"/>
                  <a:pt x="9897" y="9314"/>
                </a:cubicBezTo>
                <a:cubicBezTo>
                  <a:pt x="9476" y="9488"/>
                  <a:pt x="9035" y="9671"/>
                  <a:pt x="8575" y="9861"/>
                </a:cubicBezTo>
                <a:cubicBezTo>
                  <a:pt x="8114" y="10052"/>
                  <a:pt x="7689" y="10227"/>
                  <a:pt x="7300" y="10386"/>
                </a:cubicBezTo>
                <a:cubicBezTo>
                  <a:pt x="6848" y="10576"/>
                  <a:pt x="6403" y="10759"/>
                  <a:pt x="5966" y="10933"/>
                </a:cubicBezTo>
                <a:lnTo>
                  <a:pt x="5966" y="5062"/>
                </a:lnTo>
                <a:lnTo>
                  <a:pt x="11171" y="2894"/>
                </a:lnTo>
                <a:close/>
                <a:moveTo>
                  <a:pt x="11171" y="2894"/>
                </a:moveTo>
                <a:close/>
              </a:path>
            </a:pathLst>
          </a:custGeom>
          <a:solidFill>
            <a:srgbClr val="A6A6A6"/>
          </a:solidFill>
          <a:ln>
            <a:noFill/>
          </a:ln>
        </p:spPr>
        <p:txBody>
          <a:bodyPr/>
          <a:lstStyle/>
          <a:p>
            <a:endParaRPr lang="zh-CN" altLang="en-US">
              <a:solidFill>
                <a:schemeClr val="bg1">
                  <a:lumMod val="65000"/>
                </a:schemeClr>
              </a:solidFill>
              <a:cs typeface="+mn-ea"/>
              <a:sym typeface="+mn-lt"/>
            </a:endParaRPr>
          </a:p>
        </p:txBody>
      </p:sp>
      <p:sp>
        <p:nvSpPr>
          <p:cNvPr id="7" name="矩形 6"/>
          <p:cNvSpPr/>
          <p:nvPr userDrawn="1"/>
        </p:nvSpPr>
        <p:spPr>
          <a:xfrm>
            <a:off x="996546" y="6286596"/>
            <a:ext cx="1153073" cy="369332"/>
          </a:xfrm>
          <a:prstGeom prst="rect">
            <a:avLst/>
          </a:prstGeom>
          <a:noFill/>
        </p:spPr>
        <p:txBody>
          <a:bodyPr wrap="none">
            <a:spAutoFit/>
          </a:bodyPr>
          <a:lstStyle/>
          <a:p>
            <a:r>
              <a:rPr lang="en-US" altLang="zh-CN" dirty="0">
                <a:solidFill>
                  <a:schemeClr val="bg1">
                    <a:lumMod val="65000"/>
                  </a:schemeClr>
                </a:solidFill>
                <a:cs typeface="+mn-ea"/>
                <a:sym typeface="+mn-lt"/>
              </a:rPr>
              <a:t>Company</a:t>
            </a:r>
            <a:endParaRPr lang="zh-CN" altLang="en-US" dirty="0">
              <a:solidFill>
                <a:schemeClr val="bg1">
                  <a:lumMod val="65000"/>
                </a:schemeClr>
              </a:solidFill>
              <a:cs typeface="+mn-ea"/>
              <a:sym typeface="+mn-lt"/>
            </a:endParaRPr>
          </a:p>
        </p:txBody>
      </p:sp>
      <p:sp>
        <p:nvSpPr>
          <p:cNvPr id="9" name="矩形 8"/>
          <p:cNvSpPr/>
          <p:nvPr userDrawn="1"/>
        </p:nvSpPr>
        <p:spPr>
          <a:xfrm>
            <a:off x="9667154" y="6286596"/>
            <a:ext cx="2155398" cy="369332"/>
          </a:xfrm>
          <a:prstGeom prst="rect">
            <a:avLst/>
          </a:prstGeom>
        </p:spPr>
        <p:txBody>
          <a:bodyPr wrap="none">
            <a:spAutoFit/>
          </a:bodyPr>
          <a:lstStyle/>
          <a:p>
            <a:pPr algn="ctr"/>
            <a:r>
              <a:rPr lang="en-US" altLang="zh-CN" dirty="0">
                <a:solidFill>
                  <a:schemeClr val="bg1">
                    <a:lumMod val="65000"/>
                  </a:schemeClr>
                </a:solidFill>
                <a:cs typeface="+mn-ea"/>
                <a:sym typeface="+mn-lt"/>
              </a:rPr>
              <a:t>Go for your dreams</a:t>
            </a:r>
            <a:endParaRPr lang="zh-CN" altLang="en-US" dirty="0">
              <a:solidFill>
                <a:schemeClr val="bg1">
                  <a:lumMod val="65000"/>
                </a:schemeClr>
              </a:solidFill>
              <a:cs typeface="+mn-ea"/>
              <a:sym typeface="+mn-lt"/>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_自定义版式">
    <p:spTree>
      <p:nvGrpSpPr>
        <p:cNvPr id="1" name=""/>
        <p:cNvGrpSpPr/>
        <p:nvPr/>
      </p:nvGrpSpPr>
      <p:grpSpPr>
        <a:xfrm>
          <a:off x="0" y="0"/>
          <a:ext cx="0" cy="0"/>
          <a:chOff x="0" y="0"/>
          <a:chExt cx="0" cy="0"/>
        </a:xfrm>
      </p:grpSpPr>
      <p:sp>
        <p:nvSpPr>
          <p:cNvPr id="3" name="任意多边形: 形状 2"/>
          <p:cNvSpPr/>
          <p:nvPr userDrawn="1"/>
        </p:nvSpPr>
        <p:spPr>
          <a:xfrm>
            <a:off x="0" y="5480106"/>
            <a:ext cx="12192000" cy="1377894"/>
          </a:xfrm>
          <a:custGeom>
            <a:avLst/>
            <a:gdLst>
              <a:gd name="connsiteX0" fmla="*/ 12192000 w 12192000"/>
              <a:gd name="connsiteY0" fmla="*/ 0 h 1377894"/>
              <a:gd name="connsiteX1" fmla="*/ 12192000 w 12192000"/>
              <a:gd name="connsiteY1" fmla="*/ 769626 h 1377894"/>
              <a:gd name="connsiteX2" fmla="*/ 12192000 w 12192000"/>
              <a:gd name="connsiteY2" fmla="*/ 1088334 h 1377894"/>
              <a:gd name="connsiteX3" fmla="*/ 12192000 w 12192000"/>
              <a:gd name="connsiteY3" fmla="*/ 1377894 h 1377894"/>
              <a:gd name="connsiteX4" fmla="*/ 0 w 12192000"/>
              <a:gd name="connsiteY4" fmla="*/ 1377894 h 1377894"/>
              <a:gd name="connsiteX5" fmla="*/ 0 w 12192000"/>
              <a:gd name="connsiteY5" fmla="*/ 1088334 h 1377894"/>
              <a:gd name="connsiteX6" fmla="*/ 0 w 12192000"/>
              <a:gd name="connsiteY6" fmla="*/ 769626 h 1377894"/>
              <a:gd name="connsiteX7" fmla="*/ 0 w 12192000"/>
              <a:gd name="connsiteY7" fmla="*/ 1 h 1377894"/>
              <a:gd name="connsiteX8" fmla="*/ 54990 w 12192000"/>
              <a:gd name="connsiteY8" fmla="*/ 35334 h 1377894"/>
              <a:gd name="connsiteX9" fmla="*/ 6096000 w 12192000"/>
              <a:gd name="connsiteY9" fmla="*/ 769626 h 1377894"/>
              <a:gd name="connsiteX10" fmla="*/ 12137010 w 12192000"/>
              <a:gd name="connsiteY10" fmla="*/ 35334 h 13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1377894">
                <a:moveTo>
                  <a:pt x="12192000" y="0"/>
                </a:moveTo>
                <a:lnTo>
                  <a:pt x="12192000" y="769626"/>
                </a:lnTo>
                <a:lnTo>
                  <a:pt x="12192000" y="1088334"/>
                </a:lnTo>
                <a:lnTo>
                  <a:pt x="12192000" y="1377894"/>
                </a:lnTo>
                <a:lnTo>
                  <a:pt x="0" y="1377894"/>
                </a:lnTo>
                <a:lnTo>
                  <a:pt x="0" y="1088334"/>
                </a:lnTo>
                <a:lnTo>
                  <a:pt x="0" y="769626"/>
                </a:lnTo>
                <a:lnTo>
                  <a:pt x="0" y="1"/>
                </a:lnTo>
                <a:lnTo>
                  <a:pt x="54990" y="35334"/>
                </a:lnTo>
                <a:cubicBezTo>
                  <a:pt x="855857" y="460746"/>
                  <a:pt x="3257601" y="769626"/>
                  <a:pt x="6096000" y="769626"/>
                </a:cubicBezTo>
                <a:cubicBezTo>
                  <a:pt x="8934400" y="769626"/>
                  <a:pt x="11336144" y="460746"/>
                  <a:pt x="12137010" y="35334"/>
                </a:cubicBezTo>
                <a:close/>
              </a:path>
            </a:pathLst>
          </a:custGeom>
          <a:solidFill>
            <a:srgbClr val="1E4A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ABC83A"/>
              </a:solidFill>
              <a:cs typeface="+mn-ea"/>
              <a:sym typeface="+mn-lt"/>
            </a:endParaRPr>
          </a:p>
        </p:txBody>
      </p:sp>
      <p:sp>
        <p:nvSpPr>
          <p:cNvPr id="4" name="任意多边形: 形状 2"/>
          <p:cNvSpPr/>
          <p:nvPr userDrawn="1"/>
        </p:nvSpPr>
        <p:spPr>
          <a:xfrm>
            <a:off x="0" y="5480106"/>
            <a:ext cx="12192000" cy="1377894"/>
          </a:xfrm>
          <a:custGeom>
            <a:avLst/>
            <a:gdLst>
              <a:gd name="connsiteX0" fmla="*/ 12192000 w 12192000"/>
              <a:gd name="connsiteY0" fmla="*/ 0 h 1377894"/>
              <a:gd name="connsiteX1" fmla="*/ 12192000 w 12192000"/>
              <a:gd name="connsiteY1" fmla="*/ 769626 h 1377894"/>
              <a:gd name="connsiteX2" fmla="*/ 12192000 w 12192000"/>
              <a:gd name="connsiteY2" fmla="*/ 1088334 h 1377894"/>
              <a:gd name="connsiteX3" fmla="*/ 12192000 w 12192000"/>
              <a:gd name="connsiteY3" fmla="*/ 1377894 h 1377894"/>
              <a:gd name="connsiteX4" fmla="*/ 0 w 12192000"/>
              <a:gd name="connsiteY4" fmla="*/ 1377894 h 1377894"/>
              <a:gd name="connsiteX5" fmla="*/ 0 w 12192000"/>
              <a:gd name="connsiteY5" fmla="*/ 1088334 h 1377894"/>
              <a:gd name="connsiteX6" fmla="*/ 0 w 12192000"/>
              <a:gd name="connsiteY6" fmla="*/ 769626 h 1377894"/>
              <a:gd name="connsiteX7" fmla="*/ 0 w 12192000"/>
              <a:gd name="connsiteY7" fmla="*/ 1 h 1377894"/>
              <a:gd name="connsiteX8" fmla="*/ 54990 w 12192000"/>
              <a:gd name="connsiteY8" fmla="*/ 35334 h 1377894"/>
              <a:gd name="connsiteX9" fmla="*/ 6096000 w 12192000"/>
              <a:gd name="connsiteY9" fmla="*/ 769626 h 1377894"/>
              <a:gd name="connsiteX10" fmla="*/ 12137010 w 12192000"/>
              <a:gd name="connsiteY10" fmla="*/ 35334 h 1377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2192000" h="1377894">
                <a:moveTo>
                  <a:pt x="12192000" y="0"/>
                </a:moveTo>
                <a:lnTo>
                  <a:pt x="12192000" y="769626"/>
                </a:lnTo>
                <a:lnTo>
                  <a:pt x="12192000" y="1088334"/>
                </a:lnTo>
                <a:lnTo>
                  <a:pt x="12192000" y="1377894"/>
                </a:lnTo>
                <a:lnTo>
                  <a:pt x="0" y="1377894"/>
                </a:lnTo>
                <a:lnTo>
                  <a:pt x="0" y="1088334"/>
                </a:lnTo>
                <a:lnTo>
                  <a:pt x="0" y="769626"/>
                </a:lnTo>
                <a:lnTo>
                  <a:pt x="0" y="1"/>
                </a:lnTo>
                <a:lnTo>
                  <a:pt x="54990" y="35334"/>
                </a:lnTo>
                <a:cubicBezTo>
                  <a:pt x="855857" y="460746"/>
                  <a:pt x="3257601" y="769626"/>
                  <a:pt x="6096000" y="769626"/>
                </a:cubicBezTo>
                <a:cubicBezTo>
                  <a:pt x="8934400" y="769626"/>
                  <a:pt x="11336144" y="460746"/>
                  <a:pt x="12137010" y="35334"/>
                </a:cubicBezTo>
                <a:close/>
              </a:path>
            </a:pathLst>
          </a:custGeom>
          <a:blipFill dpi="0" rotWithShape="1">
            <a:blip r:embed="rId2">
              <a:alphaModFix amt="60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rgbClr val="ABC83A"/>
              </a:solidFill>
              <a:cs typeface="+mn-ea"/>
              <a:sym typeface="+mn-lt"/>
            </a:endParaRPr>
          </a:p>
        </p:txBody>
      </p:sp>
      <p:sp>
        <p:nvSpPr>
          <p:cNvPr id="5" name="1027-797504"/>
          <p:cNvSpPr>
            <a:spLocks noChangeAspect="1"/>
          </p:cNvSpPr>
          <p:nvPr userDrawn="1"/>
        </p:nvSpPr>
        <p:spPr bwMode="auto">
          <a:xfrm>
            <a:off x="510192" y="6286596"/>
            <a:ext cx="377426" cy="369332"/>
          </a:xfrm>
          <a:custGeom>
            <a:avLst/>
            <a:gdLst>
              <a:gd name="T0" fmla="*/ 10849 w 11171"/>
              <a:gd name="T1" fmla="*/ 2013 h 10933"/>
              <a:gd name="T2" fmla="*/ 5645 w 11171"/>
              <a:gd name="T3" fmla="*/ 4133 h 10933"/>
              <a:gd name="T4" fmla="*/ 428 w 11171"/>
              <a:gd name="T5" fmla="*/ 2013 h 10933"/>
              <a:gd name="T6" fmla="*/ 5633 w 11171"/>
              <a:gd name="T7" fmla="*/ 0 h 10933"/>
              <a:gd name="T8" fmla="*/ 10849 w 11171"/>
              <a:gd name="T9" fmla="*/ 2013 h 10933"/>
              <a:gd name="T10" fmla="*/ 0 w 11171"/>
              <a:gd name="T11" fmla="*/ 2894 h 10933"/>
              <a:gd name="T12" fmla="*/ 5192 w 11171"/>
              <a:gd name="T13" fmla="*/ 5062 h 10933"/>
              <a:gd name="T14" fmla="*/ 5192 w 11171"/>
              <a:gd name="T15" fmla="*/ 10933 h 10933"/>
              <a:gd name="T16" fmla="*/ 3906 w 11171"/>
              <a:gd name="T17" fmla="*/ 10362 h 10933"/>
              <a:gd name="T18" fmla="*/ 2614 w 11171"/>
              <a:gd name="T19" fmla="*/ 9802 h 10933"/>
              <a:gd name="T20" fmla="*/ 1167 w 11171"/>
              <a:gd name="T21" fmla="*/ 9182 h 10933"/>
              <a:gd name="T22" fmla="*/ 690 w 11171"/>
              <a:gd name="T23" fmla="*/ 8867 h 10933"/>
              <a:gd name="T24" fmla="*/ 321 w 11171"/>
              <a:gd name="T25" fmla="*/ 8438 h 10933"/>
              <a:gd name="T26" fmla="*/ 83 w 11171"/>
              <a:gd name="T27" fmla="*/ 7944 h 10933"/>
              <a:gd name="T28" fmla="*/ 0 w 11171"/>
              <a:gd name="T29" fmla="*/ 7432 h 10933"/>
              <a:gd name="T30" fmla="*/ 0 w 11171"/>
              <a:gd name="T31" fmla="*/ 2894 h 10933"/>
              <a:gd name="T32" fmla="*/ 11171 w 11171"/>
              <a:gd name="T33" fmla="*/ 2894 h 10933"/>
              <a:gd name="T34" fmla="*/ 11171 w 11171"/>
              <a:gd name="T35" fmla="*/ 7408 h 10933"/>
              <a:gd name="T36" fmla="*/ 11052 w 11171"/>
              <a:gd name="T37" fmla="*/ 8009 h 10933"/>
              <a:gd name="T38" fmla="*/ 10748 w 11171"/>
              <a:gd name="T39" fmla="*/ 8557 h 10933"/>
              <a:gd name="T40" fmla="*/ 10337 w 11171"/>
              <a:gd name="T41" fmla="*/ 9010 h 10933"/>
              <a:gd name="T42" fmla="*/ 9897 w 11171"/>
              <a:gd name="T43" fmla="*/ 9314 h 10933"/>
              <a:gd name="T44" fmla="*/ 8575 w 11171"/>
              <a:gd name="T45" fmla="*/ 9861 h 10933"/>
              <a:gd name="T46" fmla="*/ 7300 w 11171"/>
              <a:gd name="T47" fmla="*/ 10386 h 10933"/>
              <a:gd name="T48" fmla="*/ 5966 w 11171"/>
              <a:gd name="T49" fmla="*/ 10933 h 10933"/>
              <a:gd name="T50" fmla="*/ 5966 w 11171"/>
              <a:gd name="T51" fmla="*/ 5062 h 10933"/>
              <a:gd name="T52" fmla="*/ 11171 w 11171"/>
              <a:gd name="T53" fmla="*/ 2894 h 10933"/>
              <a:gd name="T54" fmla="*/ 11171 w 11171"/>
              <a:gd name="T55" fmla="*/ 2894 h 109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1171" h="10933">
                <a:moveTo>
                  <a:pt x="10849" y="2013"/>
                </a:moveTo>
                <a:lnTo>
                  <a:pt x="5645" y="4133"/>
                </a:lnTo>
                <a:lnTo>
                  <a:pt x="428" y="2013"/>
                </a:lnTo>
                <a:lnTo>
                  <a:pt x="5633" y="0"/>
                </a:lnTo>
                <a:lnTo>
                  <a:pt x="10849" y="2013"/>
                </a:lnTo>
                <a:close/>
                <a:moveTo>
                  <a:pt x="0" y="2894"/>
                </a:moveTo>
                <a:lnTo>
                  <a:pt x="5192" y="5062"/>
                </a:lnTo>
                <a:lnTo>
                  <a:pt x="5192" y="10933"/>
                </a:lnTo>
                <a:cubicBezTo>
                  <a:pt x="4779" y="10751"/>
                  <a:pt x="4351" y="10560"/>
                  <a:pt x="3906" y="10362"/>
                </a:cubicBezTo>
                <a:cubicBezTo>
                  <a:pt x="3525" y="10195"/>
                  <a:pt x="3094" y="10008"/>
                  <a:pt x="2614" y="9802"/>
                </a:cubicBezTo>
                <a:cubicBezTo>
                  <a:pt x="2134" y="9595"/>
                  <a:pt x="1651" y="9389"/>
                  <a:pt x="1167" y="9182"/>
                </a:cubicBezTo>
                <a:cubicBezTo>
                  <a:pt x="992" y="9103"/>
                  <a:pt x="833" y="8998"/>
                  <a:pt x="690" y="8867"/>
                </a:cubicBezTo>
                <a:cubicBezTo>
                  <a:pt x="547" y="8736"/>
                  <a:pt x="424" y="8593"/>
                  <a:pt x="321" y="8438"/>
                </a:cubicBezTo>
                <a:cubicBezTo>
                  <a:pt x="218" y="8283"/>
                  <a:pt x="139" y="8119"/>
                  <a:pt x="83" y="7944"/>
                </a:cubicBezTo>
                <a:cubicBezTo>
                  <a:pt x="27" y="7769"/>
                  <a:pt x="0" y="7599"/>
                  <a:pt x="0" y="7432"/>
                </a:cubicBezTo>
                <a:lnTo>
                  <a:pt x="0" y="2894"/>
                </a:lnTo>
                <a:close/>
                <a:moveTo>
                  <a:pt x="11171" y="2894"/>
                </a:moveTo>
                <a:lnTo>
                  <a:pt x="11171" y="7408"/>
                </a:lnTo>
                <a:cubicBezTo>
                  <a:pt x="11171" y="7614"/>
                  <a:pt x="11131" y="7815"/>
                  <a:pt x="11052" y="8009"/>
                </a:cubicBezTo>
                <a:cubicBezTo>
                  <a:pt x="10972" y="8204"/>
                  <a:pt x="10871" y="8386"/>
                  <a:pt x="10748" y="8557"/>
                </a:cubicBezTo>
                <a:cubicBezTo>
                  <a:pt x="10625" y="8728"/>
                  <a:pt x="10488" y="8879"/>
                  <a:pt x="10337" y="9010"/>
                </a:cubicBezTo>
                <a:cubicBezTo>
                  <a:pt x="10186" y="9141"/>
                  <a:pt x="10039" y="9242"/>
                  <a:pt x="9897" y="9314"/>
                </a:cubicBezTo>
                <a:cubicBezTo>
                  <a:pt x="9476" y="9488"/>
                  <a:pt x="9035" y="9671"/>
                  <a:pt x="8575" y="9861"/>
                </a:cubicBezTo>
                <a:cubicBezTo>
                  <a:pt x="8114" y="10052"/>
                  <a:pt x="7689" y="10227"/>
                  <a:pt x="7300" y="10386"/>
                </a:cubicBezTo>
                <a:cubicBezTo>
                  <a:pt x="6848" y="10576"/>
                  <a:pt x="6403" y="10759"/>
                  <a:pt x="5966" y="10933"/>
                </a:cubicBezTo>
                <a:lnTo>
                  <a:pt x="5966" y="5062"/>
                </a:lnTo>
                <a:lnTo>
                  <a:pt x="11171" y="2894"/>
                </a:lnTo>
                <a:close/>
                <a:moveTo>
                  <a:pt x="11171" y="2894"/>
                </a:moveTo>
                <a:close/>
              </a:path>
            </a:pathLst>
          </a:custGeom>
          <a:solidFill>
            <a:schemeClr val="bg1">
              <a:alpha val="50000"/>
            </a:schemeClr>
          </a:solidFill>
          <a:ln>
            <a:noFill/>
          </a:ln>
        </p:spPr>
        <p:txBody>
          <a:bodyPr/>
          <a:lstStyle/>
          <a:p>
            <a:endParaRPr lang="zh-CN" altLang="en-US">
              <a:solidFill>
                <a:schemeClr val="bg1">
                  <a:lumMod val="65000"/>
                </a:schemeClr>
              </a:solidFill>
              <a:cs typeface="+mn-ea"/>
              <a:sym typeface="+mn-lt"/>
            </a:endParaRPr>
          </a:p>
        </p:txBody>
      </p:sp>
      <p:sp>
        <p:nvSpPr>
          <p:cNvPr id="6" name="矩形 5"/>
          <p:cNvSpPr/>
          <p:nvPr userDrawn="1"/>
        </p:nvSpPr>
        <p:spPr>
          <a:xfrm>
            <a:off x="996546" y="6286596"/>
            <a:ext cx="1153073" cy="369332"/>
          </a:xfrm>
          <a:prstGeom prst="rect">
            <a:avLst/>
          </a:prstGeom>
          <a:noFill/>
        </p:spPr>
        <p:txBody>
          <a:bodyPr wrap="none">
            <a:spAutoFit/>
          </a:bodyPr>
          <a:lstStyle/>
          <a:p>
            <a:r>
              <a:rPr lang="en-US" altLang="zh-CN" dirty="0">
                <a:solidFill>
                  <a:schemeClr val="bg1">
                    <a:alpha val="50000"/>
                  </a:schemeClr>
                </a:solidFill>
                <a:cs typeface="+mn-ea"/>
                <a:sym typeface="+mn-lt"/>
              </a:rPr>
              <a:t>Company</a:t>
            </a:r>
            <a:endParaRPr lang="zh-CN" altLang="en-US" dirty="0">
              <a:solidFill>
                <a:schemeClr val="bg1">
                  <a:alpha val="50000"/>
                </a:schemeClr>
              </a:solidFill>
              <a:cs typeface="+mn-ea"/>
              <a:sym typeface="+mn-lt"/>
            </a:endParaRPr>
          </a:p>
        </p:txBody>
      </p:sp>
      <p:sp>
        <p:nvSpPr>
          <p:cNvPr id="7" name="矩形 6"/>
          <p:cNvSpPr/>
          <p:nvPr userDrawn="1"/>
        </p:nvSpPr>
        <p:spPr>
          <a:xfrm>
            <a:off x="9667154" y="6286596"/>
            <a:ext cx="2155398" cy="369332"/>
          </a:xfrm>
          <a:prstGeom prst="rect">
            <a:avLst/>
          </a:prstGeom>
        </p:spPr>
        <p:txBody>
          <a:bodyPr wrap="none">
            <a:spAutoFit/>
          </a:bodyPr>
          <a:lstStyle/>
          <a:p>
            <a:pPr algn="ctr"/>
            <a:r>
              <a:rPr lang="en-US" altLang="zh-CN" dirty="0">
                <a:solidFill>
                  <a:schemeClr val="bg1">
                    <a:alpha val="50000"/>
                  </a:schemeClr>
                </a:solidFill>
                <a:cs typeface="+mn-ea"/>
                <a:sym typeface="+mn-lt"/>
              </a:rPr>
              <a:t>Go for your dreams</a:t>
            </a:r>
            <a:endParaRPr lang="zh-CN" altLang="en-US" dirty="0">
              <a:solidFill>
                <a:schemeClr val="bg1">
                  <a:alpha val="50000"/>
                </a:schemeClr>
              </a:solidFill>
              <a:cs typeface="+mn-ea"/>
              <a:sym typeface="+mn-lt"/>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D997B5FA-0921-464F-AAE1-844C04324D75}" type="datetimeFigureOut">
              <a:rPr lang="zh-CN" altLang="en-US" smtClean="0"/>
              <a:t>2023/12/10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565CE74E-AB26-4998-AD42-012C4C1AD076}"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4" name="内容占位符 3"/>
          <p:cNvSpPr>
            <a:spLocks noGrp="1"/>
          </p:cNvSpPr>
          <p:nvPr>
            <p:ph sz="half" idx="2"/>
          </p:nvPr>
        </p:nvSpPr>
        <p:spPr>
          <a:xfrm>
            <a:off x="1186774" y="2665379"/>
            <a:ext cx="4873574"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a:t>单击此处编辑母版文本样式</a:t>
            </a:r>
          </a:p>
        </p:txBody>
      </p:sp>
      <p:sp>
        <p:nvSpPr>
          <p:cNvPr id="6" name="内容占位符 5"/>
          <p:cNvSpPr>
            <a:spLocks noGrp="1"/>
          </p:cNvSpPr>
          <p:nvPr>
            <p:ph sz="quarter" idx="4"/>
          </p:nvPr>
        </p:nvSpPr>
        <p:spPr>
          <a:xfrm>
            <a:off x="6256938" y="2665379"/>
            <a:ext cx="4897576" cy="352428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2F288E0-7875-42C4-84C8-98DBBD3BF4D2}" type="datetimeFigureOut">
              <a:rPr lang="zh-CN" altLang="en-US" smtClean="0"/>
              <a:t>2023/12/10</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t>‹#›</a:t>
            </a:fld>
            <a:endParaRPr lang="zh-CN" altLang="en-US"/>
          </a:p>
        </p:txBody>
      </p:sp>
    </p:spTree>
  </p:cSld>
  <p:clrMapOvr>
    <a:masterClrMapping/>
  </p:clrMapOvr>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18.xml"/><Relationship Id="rId2" Type="http://schemas.openxmlformats.org/officeDocument/2006/relationships/slideLayout" Target="../slideLayouts/slideLayout17.xml"/><Relationship Id="rId1" Type="http://schemas.openxmlformats.org/officeDocument/2006/relationships/slideLayout" Target="../slideLayouts/slideLayout16.xml"/><Relationship Id="rId5" Type="http://schemas.openxmlformats.org/officeDocument/2006/relationships/image" Target="../media/image2.png"/><Relationship Id="rId4" Type="http://schemas.openxmlformats.org/officeDocument/2006/relationships/theme" Target="../theme/theme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6.xml"/><Relationship Id="rId3" Type="http://schemas.openxmlformats.org/officeDocument/2006/relationships/slideLayout" Target="../slideLayouts/slideLayout21.xml"/><Relationship Id="rId7" Type="http://schemas.openxmlformats.org/officeDocument/2006/relationships/slideLayout" Target="../slideLayouts/slideLayout25.xml"/><Relationship Id="rId12" Type="http://schemas.openxmlformats.org/officeDocument/2006/relationships/theme" Target="../theme/theme3.xml"/><Relationship Id="rId2" Type="http://schemas.openxmlformats.org/officeDocument/2006/relationships/slideLayout" Target="../slideLayouts/slideLayout20.xml"/><Relationship Id="rId1" Type="http://schemas.openxmlformats.org/officeDocument/2006/relationships/slideLayout" Target="../slideLayouts/slideLayout19.xml"/><Relationship Id="rId6" Type="http://schemas.openxmlformats.org/officeDocument/2006/relationships/slideLayout" Target="../slideLayouts/slideLayout24.xml"/><Relationship Id="rId11" Type="http://schemas.openxmlformats.org/officeDocument/2006/relationships/slideLayout" Target="../slideLayouts/slideLayout29.xml"/><Relationship Id="rId5" Type="http://schemas.openxmlformats.org/officeDocument/2006/relationships/slideLayout" Target="../slideLayouts/slideLayout23.xml"/><Relationship Id="rId10" Type="http://schemas.openxmlformats.org/officeDocument/2006/relationships/slideLayout" Target="../slideLayouts/slideLayout28.xml"/><Relationship Id="rId4" Type="http://schemas.openxmlformats.org/officeDocument/2006/relationships/slideLayout" Target="../slideLayouts/slideLayout22.xml"/><Relationship Id="rId9" Type="http://schemas.openxmlformats.org/officeDocument/2006/relationships/slideLayout" Target="../slideLayouts/slideLayout2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t>2023/12/10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3" name="矩形 2"/>
          <p:cNvSpPr/>
          <p:nvPr userDrawn="1"/>
        </p:nvSpPr>
        <p:spPr>
          <a:xfrm>
            <a:off x="0" y="0"/>
            <a:ext cx="12192000" cy="6858000"/>
          </a:xfrm>
          <a:prstGeom prst="rect">
            <a:avLst/>
          </a:prstGeom>
          <a:solidFill>
            <a:srgbClr val="F4F8F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7" name="图片 6"/>
          <p:cNvPicPr>
            <a:picLocks noChangeAspect="1"/>
          </p:cNvPicPr>
          <p:nvPr userDrawn="1"/>
        </p:nvPicPr>
        <p:blipFill>
          <a:blip r:embed="rId5"/>
          <a:stretch>
            <a:fillRect/>
          </a:stretch>
        </p:blipFill>
        <p:spPr>
          <a:xfrm>
            <a:off x="1" y="0"/>
            <a:ext cx="12192000" cy="6858000"/>
          </a:xfrm>
          <a:prstGeom prst="rect">
            <a:avLst/>
          </a:prstGeom>
        </p:spPr>
      </p:pic>
    </p:spTree>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997B5FA-0921-464F-AAE1-844C04324D75}" type="datetimeFigureOut">
              <a:rPr lang="zh-CN" altLang="en-US" smtClean="0"/>
              <a:t>2023/12/10</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65CE74E-AB26-4998-AD42-012C4C1AD076}"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3" Type="http://schemas.openxmlformats.org/officeDocument/2006/relationships/tags" Target="../tags/tag3.xml"/><Relationship Id="rId7" Type="http://schemas.openxmlformats.org/officeDocument/2006/relationships/tags" Target="../tags/tag7.xml"/><Relationship Id="rId2" Type="http://schemas.openxmlformats.org/officeDocument/2006/relationships/tags" Target="../tags/tag2.xml"/><Relationship Id="rId1" Type="http://schemas.openxmlformats.org/officeDocument/2006/relationships/tags" Target="../tags/tag1.xml"/><Relationship Id="rId6" Type="http://schemas.openxmlformats.org/officeDocument/2006/relationships/tags" Target="../tags/tag6.xml"/><Relationship Id="rId5" Type="http://schemas.openxmlformats.org/officeDocument/2006/relationships/tags" Target="../tags/tag5.xml"/><Relationship Id="rId10" Type="http://schemas.openxmlformats.org/officeDocument/2006/relationships/notesSlide" Target="../notesSlides/notesSlide1.xml"/><Relationship Id="rId4" Type="http://schemas.openxmlformats.org/officeDocument/2006/relationships/tags" Target="../tags/tag4.xml"/><Relationship Id="rId9"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ags" Target="../tags/tag17.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ags" Target="../tags/tag18.xml"/></Relationships>
</file>

<file path=ppt/slides/_rels/slide12.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slideLayout" Target="../slideLayouts/slideLayout15.xml"/><Relationship Id="rId1" Type="http://schemas.openxmlformats.org/officeDocument/2006/relationships/tags" Target="../tags/tag1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8" Type="http://schemas.openxmlformats.org/officeDocument/2006/relationships/tags" Target="../tags/tag27.xml"/><Relationship Id="rId3" Type="http://schemas.openxmlformats.org/officeDocument/2006/relationships/tags" Target="../tags/tag22.xml"/><Relationship Id="rId7" Type="http://schemas.openxmlformats.org/officeDocument/2006/relationships/tags" Target="../tags/tag26.xml"/><Relationship Id="rId2" Type="http://schemas.openxmlformats.org/officeDocument/2006/relationships/tags" Target="../tags/tag21.xml"/><Relationship Id="rId1" Type="http://schemas.openxmlformats.org/officeDocument/2006/relationships/tags" Target="../tags/tag20.xml"/><Relationship Id="rId6" Type="http://schemas.openxmlformats.org/officeDocument/2006/relationships/tags" Target="../tags/tag25.xml"/><Relationship Id="rId11" Type="http://schemas.openxmlformats.org/officeDocument/2006/relationships/notesSlide" Target="../notesSlides/notesSlide2.xml"/><Relationship Id="rId5" Type="http://schemas.openxmlformats.org/officeDocument/2006/relationships/tags" Target="../tags/tag24.xml"/><Relationship Id="rId10" Type="http://schemas.openxmlformats.org/officeDocument/2006/relationships/slideLayout" Target="../slideLayouts/slideLayout7.xml"/><Relationship Id="rId4" Type="http://schemas.openxmlformats.org/officeDocument/2006/relationships/tags" Target="../tags/tag23.xml"/><Relationship Id="rId9" Type="http://schemas.openxmlformats.org/officeDocument/2006/relationships/tags" Target="../tags/tag28.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slideLayout" Target="../slideLayouts/slideLayout15.xml"/><Relationship Id="rId1" Type="http://schemas.openxmlformats.org/officeDocument/2006/relationships/tags" Target="../tags/tag9.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slideLayout" Target="../slideLayouts/slideLayout15.xml"/><Relationship Id="rId1" Type="http://schemas.openxmlformats.org/officeDocument/2006/relationships/tags" Target="../tags/tag10.xml"/></Relationships>
</file>

<file path=ppt/slides/_rels/slide4.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slideLayout" Target="../slideLayouts/slideLayout15.xml"/><Relationship Id="rId1" Type="http://schemas.openxmlformats.org/officeDocument/2006/relationships/tags" Target="../tags/tag11.xml"/></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slideLayout" Target="../slideLayouts/slideLayout15.xml"/><Relationship Id="rId1" Type="http://schemas.openxmlformats.org/officeDocument/2006/relationships/tags" Target="../tags/tag1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slideLayout" Target="../slideLayouts/slideLayout15.xml"/><Relationship Id="rId1" Type="http://schemas.openxmlformats.org/officeDocument/2006/relationships/tags" Target="../tags/tag13.xml"/></Relationships>
</file>

<file path=ppt/slides/_rels/slide7.xml.rels><?xml version="1.0" encoding="UTF-8" standalone="yes"?>
<Relationships xmlns="http://schemas.openxmlformats.org/package/2006/relationships"><Relationship Id="rId3" Type="http://schemas.openxmlformats.org/officeDocument/2006/relationships/hyperlink" Target="https://arxiv.org/pdf/2304.03442.pdf" TargetMode="External"/><Relationship Id="rId2" Type="http://schemas.openxmlformats.org/officeDocument/2006/relationships/slideLayout" Target="../slideLayouts/slideLayout15.xml"/><Relationship Id="rId1" Type="http://schemas.openxmlformats.org/officeDocument/2006/relationships/tags" Target="../tags/tag1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5.xml"/><Relationship Id="rId1" Type="http://schemas.openxmlformats.org/officeDocument/2006/relationships/tags" Target="../tags/tag15.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slideLayout" Target="../slideLayouts/slideLayout15.xml"/><Relationship Id="rId1" Type="http://schemas.openxmlformats.org/officeDocument/2006/relationships/tags" Target="../tags/tag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PA_组 16"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GrpSpPr/>
          <p:nvPr>
            <p:custDataLst>
              <p:tags r:id="rId1"/>
            </p:custDataLst>
          </p:nvPr>
        </p:nvGrpSpPr>
        <p:grpSpPr>
          <a:xfrm>
            <a:off x="11682247" y="409419"/>
            <a:ext cx="133201" cy="214864"/>
            <a:chOff x="1933765" y="922729"/>
            <a:chExt cx="178884" cy="288554"/>
          </a:xfrm>
        </p:grpSpPr>
        <p:sp>
          <p:nvSpPr>
            <p:cNvPr id="15" name="矩形 14"/>
            <p:cNvSpPr/>
            <p:nvPr/>
          </p:nvSpPr>
          <p:spPr>
            <a:xfrm>
              <a:off x="1933765" y="922729"/>
              <a:ext cx="45719" cy="2885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sp>
          <p:nvSpPr>
            <p:cNvPr id="16" name="矩形 15"/>
            <p:cNvSpPr/>
            <p:nvPr/>
          </p:nvSpPr>
          <p:spPr>
            <a:xfrm>
              <a:off x="2066930" y="922729"/>
              <a:ext cx="45719" cy="2885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grpSp>
      <p:sp>
        <p:nvSpPr>
          <p:cNvPr id="21" name="PA_L-Shape 20"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p:nvPr>
            <p:custDataLst>
              <p:tags r:id="rId2"/>
            </p:custDataLst>
          </p:nvPr>
        </p:nvSpPr>
        <p:spPr>
          <a:xfrm rot="13500000" flipV="1">
            <a:off x="11637988" y="2793562"/>
            <a:ext cx="156604" cy="156604"/>
          </a:xfrm>
          <a:prstGeom prst="corner">
            <a:avLst>
              <a:gd name="adj1" fmla="val 23242"/>
              <a:gd name="adj2" fmla="val 19897"/>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cxnSp>
        <p:nvCxnSpPr>
          <p:cNvPr id="25" name="PA_直线连接符 24"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CxnSpPr/>
          <p:nvPr>
            <p:custDataLst>
              <p:tags r:id="rId3"/>
            </p:custDataLst>
          </p:nvPr>
        </p:nvCxnSpPr>
        <p:spPr>
          <a:xfrm>
            <a:off x="1553371" y="6323809"/>
            <a:ext cx="71845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27" name="PA_直线连接符 26"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CxnSpPr/>
          <p:nvPr>
            <p:custDataLst>
              <p:tags r:id="rId4"/>
            </p:custDataLst>
          </p:nvPr>
        </p:nvCxnSpPr>
        <p:spPr>
          <a:xfrm>
            <a:off x="11716290" y="1068631"/>
            <a:ext cx="0" cy="13336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e7d195523061f1c0" descr="e7d195523061f1c0d318120d6aeaf1b6ccceb6ba3da59c0775C5DE19DDDEBC09ED96DBD9900D9848D623ECAD1D4904B78047D0015C22C8BE97228BE8B5BFF08FE7A3AE04126DA07312A96C0F69F9BAB74C46B725AFB1A708D984D37AD95344670D96AF8C99654830F8DAEB8AF963DFE993C5D0331C1EA2F2EA108BE97C097A48A3D9250F9A4B2FBB" hidden="1"/>
          <p:cNvSpPr txBox="1"/>
          <p:nvPr/>
        </p:nvSpPr>
        <p:spPr>
          <a:xfrm>
            <a:off x="-355600" y="1803400"/>
            <a:ext cx="262251" cy="1016000"/>
          </a:xfrm>
          <a:prstGeom prst="rect">
            <a:avLst/>
          </a:prstGeom>
          <a:noFill/>
        </p:spPr>
        <p:txBody>
          <a:bodyPr vert="wordArtVert" rtlCol="0">
            <a:spAutoFit/>
          </a:bodyPr>
          <a:lstStyle/>
          <a:p>
            <a:r>
              <a:rPr lang="en-US" altLang="zh-CN" sz="100"/>
              <a:t>e7d195523061f1c0d318120d6aeaf1b6ccceb6ba3da59c0775C5DE19DDDEBC09ED96DBD9900D9848D623ECAD1D4904B78047D0015C22C8BE97228BE8B5BFF08FE7A3AE04126DA07312A96C0F69F9BAB74C46B725AFB1A708D984D37AD95344670D96AF8C99654830F8DAEB8AF963DFE993C5D0331C1EA2F2EA108BE97C097A48A3D9250F9A4B2FBB</a:t>
            </a:r>
            <a:endParaRPr lang="zh-CN" altLang="en-US" sz="100"/>
          </a:p>
        </p:txBody>
      </p:sp>
      <p:sp>
        <p:nvSpPr>
          <p:cNvPr id="48" name="文本框 47"/>
          <p:cNvSpPr txBox="1"/>
          <p:nvPr>
            <p:custDataLst>
              <p:tags r:id="rId5"/>
            </p:custDataLst>
          </p:nvPr>
        </p:nvSpPr>
        <p:spPr>
          <a:xfrm>
            <a:off x="3528483" y="2517436"/>
            <a:ext cx="6524219" cy="886781"/>
          </a:xfrm>
          <a:prstGeom prst="rect">
            <a:avLst/>
          </a:prstGeom>
          <a:noFill/>
        </p:spPr>
        <p:txBody>
          <a:bodyPr wrap="square" rtlCol="0">
            <a:spAutoFit/>
          </a:bodyPr>
          <a:lstStyle/>
          <a:p>
            <a:pPr algn="l" fontAlgn="auto">
              <a:lnSpc>
                <a:spcPct val="130000"/>
              </a:lnSpc>
            </a:pPr>
            <a:r>
              <a:rPr lang="zh-CN" altLang="en-US" sz="4400" b="1" dirty="0">
                <a:solidFill>
                  <a:srgbClr val="064480"/>
                </a:solidFill>
                <a:latin typeface="Microsoft YaHei Regular" panose="020B0502040204020203" charset="-122"/>
                <a:ea typeface="Microsoft YaHei Regular" panose="020B0502040204020203" charset="-122"/>
                <a:cs typeface="Microsoft YaHei Regular" panose="020B0502040204020203" charset="-122"/>
              </a:rPr>
              <a:t>人工智能导论课程大作业</a:t>
            </a:r>
            <a:endParaRPr lang="en-US" altLang="zh-CN" sz="4400" b="1" dirty="0">
              <a:solidFill>
                <a:srgbClr val="064480"/>
              </a:solidFill>
              <a:latin typeface="Microsoft YaHei Regular" panose="020B0502040204020203" charset="-122"/>
              <a:ea typeface="Microsoft YaHei Regular" panose="020B0502040204020203" charset="-122"/>
              <a:cs typeface="Microsoft YaHei Regular" panose="020B0502040204020203" charset="-122"/>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6"/>
            </p:custDataLst>
          </p:nvPr>
        </p:nvGrpSpPr>
        <p:grpSpPr>
          <a:xfrm>
            <a:off x="9911645" y="235863"/>
            <a:ext cx="1415415" cy="561975"/>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latin typeface="Microsoft YaHei Regular" panose="020B0502040204020203" charset="-122"/>
                  <a:ea typeface="Microsoft YaHei Regular" panose="020B0502040204020203" charset="-122"/>
                </a:endParaRPr>
              </a:p>
            </p:txBody>
          </p:sp>
        </p:grpSp>
      </p:grpSp>
      <p:sp>
        <p:nvSpPr>
          <p:cNvPr id="22" name="任意多边形 4"/>
          <p:cNvSpPr/>
          <p:nvPr/>
        </p:nvSpPr>
        <p:spPr>
          <a:xfrm flipH="1">
            <a:off x="-63500" y="-1905"/>
            <a:ext cx="1287145" cy="6858000"/>
          </a:xfrm>
          <a:custGeom>
            <a:avLst/>
            <a:gdLst>
              <a:gd name="connsiteX0" fmla="*/ 1568340 w 4848224"/>
              <a:gd name="connsiteY0" fmla="*/ 0 h 6858000"/>
              <a:gd name="connsiteX1" fmla="*/ 4848224 w 4848224"/>
              <a:gd name="connsiteY1" fmla="*/ 0 h 6858000"/>
              <a:gd name="connsiteX2" fmla="*/ 4848224 w 4848224"/>
              <a:gd name="connsiteY2" fmla="*/ 6858000 h 6858000"/>
              <a:gd name="connsiteX3" fmla="*/ 1568340 w 4848224"/>
              <a:gd name="connsiteY3" fmla="*/ 6858000 h 6858000"/>
              <a:gd name="connsiteX4" fmla="*/ 1486188 w 4848224"/>
              <a:gd name="connsiteY4" fmla="*/ 6786838 h 6858000"/>
              <a:gd name="connsiteX5" fmla="*/ 0 w 4848224"/>
              <a:gd name="connsiteY5" fmla="*/ 3429000 h 6858000"/>
              <a:gd name="connsiteX6" fmla="*/ 1486188 w 4848224"/>
              <a:gd name="connsiteY6" fmla="*/ 7116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8224" h="6858000">
                <a:moveTo>
                  <a:pt x="1568340" y="0"/>
                </a:moveTo>
                <a:lnTo>
                  <a:pt x="4848224" y="0"/>
                </a:lnTo>
                <a:lnTo>
                  <a:pt x="4848224" y="6858000"/>
                </a:lnTo>
                <a:lnTo>
                  <a:pt x="1568340" y="6858000"/>
                </a:lnTo>
                <a:lnTo>
                  <a:pt x="1486188" y="6786838"/>
                </a:lnTo>
                <a:cubicBezTo>
                  <a:pt x="573191" y="5957026"/>
                  <a:pt x="0" y="4759951"/>
                  <a:pt x="0" y="3429000"/>
                </a:cubicBezTo>
                <a:cubicBezTo>
                  <a:pt x="0" y="2098050"/>
                  <a:pt x="573191" y="900975"/>
                  <a:pt x="1486188" y="71162"/>
                </a:cubicBezTo>
                <a:close/>
              </a:path>
            </a:pathLst>
          </a:custGeom>
          <a:solidFill>
            <a:srgbClr val="104B83">
              <a:alpha val="9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cs typeface="+mn-ea"/>
              <a:sym typeface="+mn-lt"/>
            </a:endParaRPr>
          </a:p>
        </p:txBody>
      </p:sp>
      <p:sp>
        <p:nvSpPr>
          <p:cNvPr id="23" name="任意多边形 4"/>
          <p:cNvSpPr/>
          <p:nvPr/>
        </p:nvSpPr>
        <p:spPr>
          <a:xfrm flipH="1">
            <a:off x="-64135" y="0"/>
            <a:ext cx="1036955" cy="6858000"/>
          </a:xfrm>
          <a:custGeom>
            <a:avLst/>
            <a:gdLst>
              <a:gd name="connsiteX0" fmla="*/ 1568340 w 4848224"/>
              <a:gd name="connsiteY0" fmla="*/ 0 h 6858000"/>
              <a:gd name="connsiteX1" fmla="*/ 4848224 w 4848224"/>
              <a:gd name="connsiteY1" fmla="*/ 0 h 6858000"/>
              <a:gd name="connsiteX2" fmla="*/ 4848224 w 4848224"/>
              <a:gd name="connsiteY2" fmla="*/ 6858000 h 6858000"/>
              <a:gd name="connsiteX3" fmla="*/ 1568340 w 4848224"/>
              <a:gd name="connsiteY3" fmla="*/ 6858000 h 6858000"/>
              <a:gd name="connsiteX4" fmla="*/ 1486188 w 4848224"/>
              <a:gd name="connsiteY4" fmla="*/ 6786838 h 6858000"/>
              <a:gd name="connsiteX5" fmla="*/ 0 w 4848224"/>
              <a:gd name="connsiteY5" fmla="*/ 3429000 h 6858000"/>
              <a:gd name="connsiteX6" fmla="*/ 1486188 w 4848224"/>
              <a:gd name="connsiteY6" fmla="*/ 7116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8224" h="6858000">
                <a:moveTo>
                  <a:pt x="1568340" y="0"/>
                </a:moveTo>
                <a:lnTo>
                  <a:pt x="4848224" y="0"/>
                </a:lnTo>
                <a:lnTo>
                  <a:pt x="4848224" y="6858000"/>
                </a:lnTo>
                <a:lnTo>
                  <a:pt x="1568340" y="6858000"/>
                </a:lnTo>
                <a:lnTo>
                  <a:pt x="1486188" y="6786838"/>
                </a:lnTo>
                <a:cubicBezTo>
                  <a:pt x="573191" y="5957026"/>
                  <a:pt x="0" y="4759951"/>
                  <a:pt x="0" y="3429000"/>
                </a:cubicBezTo>
                <a:cubicBezTo>
                  <a:pt x="0" y="2098050"/>
                  <a:pt x="573191" y="900975"/>
                  <a:pt x="1486188" y="71162"/>
                </a:cubicBezTo>
                <a:close/>
              </a:path>
            </a:pathLst>
          </a:custGeom>
          <a:solidFill>
            <a:srgbClr val="033F7B"/>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cs typeface="+mn-ea"/>
              <a:sym typeface="+mn-lt"/>
            </a:endParaRPr>
          </a:p>
        </p:txBody>
      </p:sp>
      <p:sp>
        <p:nvSpPr>
          <p:cNvPr id="9" name="PA_文本框 9"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txBox="1"/>
          <p:nvPr>
            <p:custDataLst>
              <p:tags r:id="rId7"/>
            </p:custDataLst>
          </p:nvPr>
        </p:nvSpPr>
        <p:spPr>
          <a:xfrm rot="5400000">
            <a:off x="-2142631" y="3364040"/>
            <a:ext cx="5190398" cy="306705"/>
          </a:xfrm>
          <a:prstGeom prst="rect">
            <a:avLst/>
          </a:prstGeom>
          <a:noFill/>
        </p:spPr>
        <p:txBody>
          <a:bodyPr wrap="square" rtlCol="0">
            <a:spAutoFit/>
          </a:bodyPr>
          <a:lstStyle/>
          <a:p>
            <a:pPr algn="ctr"/>
            <a:r>
              <a:rPr lang="en-US" altLang="zh-CN" sz="1400" spc="1100">
                <a:solidFill>
                  <a:schemeClr val="bg1">
                    <a:lumMod val="85000"/>
                  </a:schemeClr>
                </a:solidFill>
                <a:latin typeface="Microsoft YaHei Regular" panose="020B0502040204020203" charset="-122"/>
                <a:ea typeface="Microsoft YaHei Regular" panose="020B0502040204020203" charset="-122"/>
                <a:cs typeface="Open Sans" panose="020B0606030504020204" charset="0"/>
              </a:rPr>
              <a:t>shanghai university</a:t>
            </a:r>
          </a:p>
        </p:txBody>
      </p:sp>
      <p:sp>
        <p:nvSpPr>
          <p:cNvPr id="14" name="PA_矩形 18"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p:nvPr>
            <p:custDataLst>
              <p:tags r:id="rId8"/>
            </p:custDataLst>
          </p:nvPr>
        </p:nvSpPr>
        <p:spPr>
          <a:xfrm>
            <a:off x="376452" y="318346"/>
            <a:ext cx="152231" cy="1522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sp>
        <p:nvSpPr>
          <p:cNvPr id="3" name="文本框 2"/>
          <p:cNvSpPr txBox="1"/>
          <p:nvPr/>
        </p:nvSpPr>
        <p:spPr>
          <a:xfrm>
            <a:off x="1445895" y="5180965"/>
            <a:ext cx="2355215" cy="922020"/>
          </a:xfrm>
          <a:prstGeom prst="rect">
            <a:avLst/>
          </a:prstGeom>
          <a:noFill/>
        </p:spPr>
        <p:txBody>
          <a:bodyPr wrap="square" rtlCol="0" anchor="t">
            <a:spAutoFit/>
          </a:bodyPr>
          <a:lstStyle/>
          <a:p>
            <a:pPr algn="dist">
              <a:lnSpc>
                <a:spcPct val="150000"/>
              </a:lnSpc>
            </a:pPr>
            <a:r>
              <a:rPr lang="zh-CN" altLang="en-US">
                <a:solidFill>
                  <a:srgbClr val="064480"/>
                </a:solidFill>
                <a:latin typeface="Microsoft YaHei" panose="020B0502040204020203" charset="-122"/>
                <a:ea typeface="Microsoft YaHei" panose="020B0502040204020203" charset="-122"/>
                <a:cs typeface="Microsoft YaHei" panose="020B0502040204020203" charset="-122"/>
              </a:rPr>
              <a:t>上善若水 海纳百川</a:t>
            </a:r>
          </a:p>
          <a:p>
            <a:pPr algn="dist">
              <a:lnSpc>
                <a:spcPct val="150000"/>
              </a:lnSpc>
            </a:pPr>
            <a:r>
              <a:rPr lang="zh-CN" altLang="en-US">
                <a:solidFill>
                  <a:srgbClr val="064480"/>
                </a:solidFill>
                <a:latin typeface="Microsoft YaHei" panose="020B0502040204020203" charset="-122"/>
                <a:ea typeface="Microsoft YaHei" panose="020B0502040204020203" charset="-122"/>
                <a:cs typeface="Microsoft YaHei" panose="020B0502040204020203" charset="-122"/>
              </a:rPr>
              <a:t>大道明德 学用济世   </a:t>
            </a:r>
          </a:p>
        </p:txBody>
      </p:sp>
      <p:sp>
        <p:nvSpPr>
          <p:cNvPr id="8" name="矩形 7"/>
          <p:cNvSpPr/>
          <p:nvPr/>
        </p:nvSpPr>
        <p:spPr>
          <a:xfrm>
            <a:off x="11682095" y="6153150"/>
            <a:ext cx="34290" cy="214630"/>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spTree>
  </p:cSld>
  <p:clrMapOvr>
    <a:masterClrMapping/>
  </p:clrMapOvr>
  <p:transition/>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401465" y="2222839"/>
            <a:ext cx="5531742" cy="1812925"/>
          </a:xfrm>
          <a:prstGeom prst="rect">
            <a:avLst/>
          </a:prstGeom>
          <a:noFill/>
        </p:spPr>
        <p:txBody>
          <a:bodyPr wrap="square">
            <a:spAutoFit/>
          </a:bodyPr>
          <a:lstStyle/>
          <a:p>
            <a:pPr marL="0" marR="0" lvl="0" indent="0" algn="just" defTabSz="914400" rtl="0" eaLnBrk="1" fontAlgn="auto" latinLnBrk="0" hangingPunct="1">
              <a:lnSpc>
                <a:spcPct val="16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sp>
        <p:nvSpPr>
          <p:cNvPr id="6" name="内容占位符 3">
            <a:extLst>
              <a:ext uri="{FF2B5EF4-FFF2-40B4-BE49-F238E27FC236}">
                <a16:creationId xmlns:a16="http://schemas.microsoft.com/office/drawing/2014/main" id="{F0BB1387-75E8-600D-634D-3774B2E288D6}"/>
              </a:ext>
            </a:extLst>
          </p:cNvPr>
          <p:cNvSpPr txBox="1">
            <a:spLocks/>
          </p:cNvSpPr>
          <p:nvPr/>
        </p:nvSpPr>
        <p:spPr>
          <a:xfrm>
            <a:off x="499678" y="1484175"/>
            <a:ext cx="10854040" cy="4934067"/>
          </a:xfrm>
          <a:prstGeom prst="rect">
            <a:avLst/>
          </a:prstGeom>
        </p:spPr>
        <p:txBody>
          <a:bodyPr vert="horz" lIns="91440" tIns="45720" rIns="91440" bIns="45720" rtlCol="0">
            <a:normAutofit fontScale="92500" lnSpcReduction="20000"/>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项目标准与流程</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r>
              <a:rPr kumimoji="0" lang="zh-CN" altLang="en-US" sz="1800" b="0" i="0" u="none" strike="noStrike" kern="1200" cap="none" spc="0" normalizeH="0" baseline="0" noProof="0" dirty="0">
                <a:ln>
                  <a:noFill/>
                </a:ln>
                <a:solidFill>
                  <a:prstClr val="black"/>
                </a:solidFill>
                <a:effectLst/>
                <a:uLnTx/>
                <a:uFillTx/>
                <a:latin typeface="DengXian" panose="02010600030101010101" pitchFamily="2" charset="-122"/>
                <a:ea typeface="DengXian" panose="02010600030101010101" pitchFamily="2" charset="-122"/>
                <a:cs typeface="+mn-cs"/>
              </a:rPr>
              <a:t>  </a:t>
            </a: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问题分析：问题界定，环境选择</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  数据分析和处理：数据收集，数据清洗，数据探索，特征工程</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  模型设计：算法设计，模型架构设计</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  网络模型训练：模型训练，验证和测试</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  结果分析：性能指标分析，调整与优化</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（模型部署）：模型优化，推理优化</a:t>
            </a: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结果提交</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提交材料包括：代码文件、相关说明文件（如代码文件说明、代码运行环境需求说明、代码运行方法说明等）、</a:t>
            </a:r>
            <a:r>
              <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rPr>
              <a:t>PPT</a:t>
            </a: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展示：最后两节课进行项目成果展示，每人</a:t>
            </a:r>
            <a:r>
              <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rPr>
              <a:t>15</a:t>
            </a: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分钟的时间</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r>
              <a:rPr lang="zh-CN" altLang="en-US" dirty="0">
                <a:solidFill>
                  <a:sysClr val="windowText" lastClr="000000"/>
                </a:solidFill>
                <a:latin typeface="Arial"/>
                <a:ea typeface="微软雅黑"/>
              </a:rPr>
              <a:t>评分：每个项目的侧重点会不一样，参考上面的几个标准对每个同学项目的工作量、难度、创新点进行综合评分，非常鼓励同学们进行创新。</a:t>
            </a:r>
            <a:endParaRPr kumimoji="0" lang="en-US" altLang="zh-CN" sz="1800" b="0" i="0" u="none" strike="noStrike" kern="1200" cap="none" spc="0" normalizeH="0" baseline="0" noProof="0" dirty="0">
              <a:ln>
                <a:noFill/>
              </a:ln>
              <a:solidFill>
                <a:srgbClr val="FF0000"/>
              </a:solidFill>
              <a:effectLst/>
              <a:uLnTx/>
              <a:uFillTx/>
              <a:latin typeface="Arial"/>
              <a:ea typeface="微软雅黑"/>
              <a:cs typeface="+mn-cs"/>
            </a:endParaRPr>
          </a:p>
        </p:txBody>
      </p:sp>
    </p:spTree>
    <p:extLst>
      <p:ext uri="{BB962C8B-B14F-4D97-AF65-F5344CB8AC3E}">
        <p14:creationId xmlns:p14="http://schemas.microsoft.com/office/powerpoint/2010/main" val="3305797743"/>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401465" y="2222839"/>
            <a:ext cx="5531742" cy="1812925"/>
          </a:xfrm>
          <a:prstGeom prst="rect">
            <a:avLst/>
          </a:prstGeom>
          <a:noFill/>
        </p:spPr>
        <p:txBody>
          <a:bodyPr wrap="square">
            <a:spAutoFit/>
          </a:bodyPr>
          <a:lstStyle/>
          <a:p>
            <a:pPr algn="just">
              <a:lnSpc>
                <a:spcPct val="160000"/>
              </a:lnSpc>
            </a:pPr>
            <a:r>
              <a:rPr lang="zh-CN" altLang="en-US" sz="1400" noProof="0" dirty="0">
                <a:ln>
                  <a:noFill/>
                </a:ln>
                <a:solidFill>
                  <a:schemeClr val="bg1"/>
                </a:solidFill>
                <a:effectLst/>
                <a:uLnTx/>
                <a:uFillTx/>
                <a:latin typeface="微软雅黑 Light" panose="020B0502040204020203" charset="-122"/>
                <a:ea typeface="微软雅黑 Light" panose="020B0502040204020203" charset="-122"/>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lang="zh-CN" altLang="en-US" sz="1400" noProof="0" dirty="0">
              <a:ln>
                <a:noFill/>
              </a:ln>
              <a:solidFill>
                <a:schemeClr val="bg1"/>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6" name="内容占位符 3">
            <a:extLst>
              <a:ext uri="{FF2B5EF4-FFF2-40B4-BE49-F238E27FC236}">
                <a16:creationId xmlns:a16="http://schemas.microsoft.com/office/drawing/2014/main" id="{F0BB1387-75E8-600D-634D-3774B2E288D6}"/>
              </a:ext>
            </a:extLst>
          </p:cNvPr>
          <p:cNvSpPr txBox="1">
            <a:spLocks/>
          </p:cNvSpPr>
          <p:nvPr/>
        </p:nvSpPr>
        <p:spPr>
          <a:xfrm>
            <a:off x="499678" y="1484175"/>
            <a:ext cx="10854040" cy="4934067"/>
          </a:xfrm>
          <a:prstGeom prst="rect">
            <a:avLst/>
          </a:prstGeom>
        </p:spPr>
        <p:txBody>
          <a:bodyPr vert="horz" lIns="91440" tIns="45720" rIns="91440" bIns="45720" rtlCol="0">
            <a:normAutofit fontScale="92500" lnSpcReduction="10000"/>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注意事项：</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lvl="1">
              <a:buClr>
                <a:srgbClr val="1CADE4">
                  <a:lumMod val="75000"/>
                </a:srgbClr>
              </a:buClr>
              <a:defRPr/>
            </a:pPr>
            <a:r>
              <a:rPr lang="zh-CN" altLang="en-US" sz="1800" b="1" dirty="0">
                <a:effectLst/>
                <a:latin typeface="DengXian" panose="02010600030101010101" pitchFamily="2" charset="-122"/>
                <a:ea typeface="DengXian" panose="02010600030101010101" pitchFamily="2" charset="-122"/>
              </a:rPr>
              <a:t>训练所需的计算资源和时间：</a:t>
            </a:r>
            <a:r>
              <a:rPr lang="en-US" altLang="zh-CN" sz="1800" dirty="0">
                <a:effectLst/>
                <a:latin typeface="DengXian" panose="02010600030101010101" pitchFamily="2" charset="-122"/>
                <a:ea typeface="DengXian" panose="02010600030101010101" pitchFamily="2" charset="-122"/>
              </a:rPr>
              <a:t>PPT</a:t>
            </a:r>
            <a:r>
              <a:rPr lang="zh-CN" altLang="en-US" sz="1800" dirty="0">
                <a:effectLst/>
                <a:latin typeface="DengXian" panose="02010600030101010101" pitchFamily="2" charset="-122"/>
                <a:ea typeface="DengXian" panose="02010600030101010101" pitchFamily="2" charset="-122"/>
              </a:rPr>
              <a:t>中提到的项目基本上都是桌面级显卡可以完成的</a:t>
            </a:r>
            <a:r>
              <a:rPr lang="en-US" altLang="zh-CN" sz="1800" dirty="0">
                <a:effectLst/>
                <a:latin typeface="DengXian" panose="02010600030101010101" pitchFamily="2" charset="-122"/>
                <a:ea typeface="DengXian" panose="02010600030101010101" pitchFamily="2" charset="-122"/>
              </a:rPr>
              <a:t>Project</a:t>
            </a:r>
            <a:r>
              <a:rPr lang="zh-CN" altLang="en-US" sz="1800" dirty="0">
                <a:effectLst/>
                <a:latin typeface="DengXian" panose="02010600030101010101" pitchFamily="2" charset="-122"/>
                <a:ea typeface="DengXian" panose="02010600030101010101" pitchFamily="2" charset="-122"/>
              </a:rPr>
              <a:t>，本课程不额外提供算力资源，如果自己没有 </a:t>
            </a:r>
            <a:r>
              <a:rPr lang="en" altLang="zh-CN" sz="1800" dirty="0">
                <a:effectLst/>
                <a:latin typeface="ArialMT"/>
              </a:rPr>
              <a:t>GPU </a:t>
            </a:r>
            <a:r>
              <a:rPr lang="zh-CN" altLang="en-US" sz="1800" dirty="0">
                <a:effectLst/>
                <a:latin typeface="DengXian" panose="02010600030101010101" pitchFamily="2" charset="-122"/>
                <a:ea typeface="DengXian" panose="02010600030101010101" pitchFamily="2" charset="-122"/>
              </a:rPr>
              <a:t>资源，大家可以考虑使用免费的 </a:t>
            </a:r>
            <a:r>
              <a:rPr lang="en" altLang="zh-CN" sz="1800" dirty="0">
                <a:effectLst/>
                <a:latin typeface="ArialMT"/>
              </a:rPr>
              <a:t>GPU </a:t>
            </a:r>
            <a:r>
              <a:rPr lang="zh-CN" altLang="en-US" sz="1800" dirty="0">
                <a:effectLst/>
                <a:latin typeface="DengXian" panose="02010600030101010101" pitchFamily="2" charset="-122"/>
                <a:ea typeface="DengXian" panose="02010600030101010101" pitchFamily="2" charset="-122"/>
              </a:rPr>
              <a:t>环境</a:t>
            </a:r>
            <a:r>
              <a:rPr lang="zh-CN" altLang="en-US" dirty="0">
                <a:latin typeface="DengXian" panose="02010600030101010101" pitchFamily="2" charset="-122"/>
                <a:ea typeface="DengXian" panose="02010600030101010101" pitchFamily="2" charset="-122"/>
              </a:rPr>
              <a:t>：</a:t>
            </a:r>
            <a:r>
              <a:rPr lang="en" altLang="zh-CN" sz="1800" dirty="0">
                <a:effectLst/>
                <a:latin typeface="ArialMT"/>
              </a:rPr>
              <a:t>google </a:t>
            </a:r>
            <a:r>
              <a:rPr lang="en" altLang="zh-CN" sz="1800" dirty="0" err="1">
                <a:effectLst/>
                <a:latin typeface="ArialMT"/>
              </a:rPr>
              <a:t>colaboratory</a:t>
            </a:r>
            <a:r>
              <a:rPr lang="en" altLang="zh-CN" sz="1800" dirty="0">
                <a:effectLst/>
                <a:latin typeface="DengXian" panose="02010600030101010101" pitchFamily="2" charset="-122"/>
                <a:ea typeface="DengXian" panose="02010600030101010101" pitchFamily="2" charset="-122"/>
              </a:rPr>
              <a:t>(</a:t>
            </a:r>
            <a:r>
              <a:rPr lang="zh-CN" altLang="en-US" sz="1800" dirty="0">
                <a:effectLst/>
                <a:latin typeface="DengXian" panose="02010600030101010101" pitchFamily="2" charset="-122"/>
                <a:ea typeface="DengXian" panose="02010600030101010101" pitchFamily="2" charset="-122"/>
              </a:rPr>
              <a:t>不过需要同学们自己去探索</a:t>
            </a:r>
            <a:r>
              <a:rPr lang="en-US" altLang="zh-CN" sz="1800" dirty="0">
                <a:effectLst/>
                <a:latin typeface="DengXian" panose="02010600030101010101" pitchFamily="2" charset="-122"/>
                <a:ea typeface="DengXian" panose="02010600030101010101" pitchFamily="2" charset="-122"/>
              </a:rPr>
              <a:t>)</a:t>
            </a:r>
            <a:r>
              <a:rPr lang="zh-CN" altLang="en-US" sz="1800" dirty="0">
                <a:effectLst/>
                <a:latin typeface="DengXian" panose="02010600030101010101" pitchFamily="2" charset="-122"/>
                <a:ea typeface="DengXian" panose="02010600030101010101" pitchFamily="2" charset="-122"/>
              </a:rPr>
              <a:t>；也有一些其他平台不定期地提供免费 </a:t>
            </a:r>
            <a:r>
              <a:rPr lang="en" altLang="zh-CN" sz="1800" dirty="0">
                <a:effectLst/>
                <a:latin typeface="ArialMT"/>
              </a:rPr>
              <a:t>GPU</a:t>
            </a:r>
            <a:r>
              <a:rPr lang="zh-CN" altLang="en" sz="1800" dirty="0">
                <a:effectLst/>
                <a:latin typeface="ArialMT"/>
              </a:rPr>
              <a:t>资源</a:t>
            </a:r>
            <a:r>
              <a:rPr lang="zh-CN" altLang="en" sz="1800" dirty="0">
                <a:effectLst/>
                <a:latin typeface="DengXian" panose="02010600030101010101" pitchFamily="2" charset="-122"/>
                <a:ea typeface="DengXian" panose="02010600030101010101" pitchFamily="2" charset="-122"/>
              </a:rPr>
              <a:t>，</a:t>
            </a:r>
            <a:r>
              <a:rPr lang="zh-CN" altLang="en-US" sz="1800" dirty="0">
                <a:effectLst/>
                <a:latin typeface="DengXian" panose="02010600030101010101" pitchFamily="2" charset="-122"/>
                <a:ea typeface="DengXian" panose="02010600030101010101" pitchFamily="2" charset="-122"/>
              </a:rPr>
              <a:t>大家可以去 搜一下</a:t>
            </a:r>
            <a:r>
              <a:rPr lang="zh-CN" altLang="en-US" dirty="0">
                <a:latin typeface="DengXian" panose="02010600030101010101" pitchFamily="2" charset="-122"/>
                <a:ea typeface="DengXian" panose="02010600030101010101" pitchFamily="2" charset="-122"/>
              </a:rPr>
              <a:t>；</a:t>
            </a:r>
            <a:r>
              <a:rPr lang="zh-CN" altLang="en-US" sz="1800" dirty="0">
                <a:effectLst/>
                <a:latin typeface="DengXian" panose="02010600030101010101" pitchFamily="2" charset="-122"/>
                <a:ea typeface="DengXian" panose="02010600030101010101" pitchFamily="2" charset="-122"/>
              </a:rPr>
              <a:t>另外，也可以问问身边的同学看能否帮忙，或者可以换小数据集。</a:t>
            </a:r>
            <a:endParaRPr lang="en-US" altLang="zh-CN" sz="1800" dirty="0">
              <a:effectLst/>
              <a:latin typeface="DengXian" panose="02010600030101010101" pitchFamily="2" charset="-122"/>
              <a:ea typeface="DengXian" panose="02010600030101010101" pitchFamily="2" charset="-122"/>
            </a:endParaRPr>
          </a:p>
          <a:p>
            <a:pPr lvl="1">
              <a:buClr>
                <a:srgbClr val="1CADE4">
                  <a:lumMod val="75000"/>
                </a:srgbClr>
              </a:buClr>
              <a:defRPr/>
            </a:pPr>
            <a:r>
              <a:rPr lang="zh-CN" altLang="en-US" sz="1800" b="1" dirty="0">
                <a:effectLst/>
                <a:latin typeface="DengXian" panose="02010600030101010101" pitchFamily="2" charset="-122"/>
                <a:ea typeface="DengXian" panose="02010600030101010101" pitchFamily="2" charset="-122"/>
              </a:rPr>
              <a:t>强化学习：</a:t>
            </a:r>
            <a:r>
              <a:rPr lang="zh-CN" altLang="en-US" sz="1800" dirty="0">
                <a:effectLst/>
                <a:latin typeface="DengXian" panose="02010600030101010101" pitchFamily="2" charset="-122"/>
                <a:ea typeface="DengXian" panose="02010600030101010101" pitchFamily="2" charset="-122"/>
              </a:rPr>
              <a:t>强化学习相关的项目（除强化学习策略算法类项目）不能直接只使用离线强化学习或者模仿学习的方法直接对已有数据集进行训练，同时可以探索人工规则和强化学习的结合方法，但纯规则的代码是不可以的，主要是理解强化学习如何从零开始，在与环境的交互探索和利用中在线学习。</a:t>
            </a:r>
            <a:endParaRPr lang="zh-CN" altLang="en-US" dirty="0"/>
          </a:p>
          <a:p>
            <a:pPr lvl="1">
              <a:buClr>
                <a:srgbClr val="1CADE4">
                  <a:lumMod val="75000"/>
                </a:srgbClr>
              </a:buClr>
              <a:defRPr/>
            </a:pPr>
            <a:r>
              <a:rPr lang="zh-CN" altLang="en-US" sz="1800" b="1" dirty="0">
                <a:effectLst/>
                <a:latin typeface="DengXian" panose="02010600030101010101" pitchFamily="2" charset="-122"/>
                <a:ea typeface="DengXian" panose="02010600030101010101" pitchFamily="2" charset="-122"/>
              </a:rPr>
              <a:t>汇报：汇报应该展示出主要工作的亮点在哪，</a:t>
            </a:r>
            <a:r>
              <a:rPr lang="zh-CN" altLang="en-US" sz="1800" dirty="0">
                <a:effectLst/>
                <a:latin typeface="DengXian" panose="02010600030101010101" pitchFamily="2" charset="-122"/>
                <a:ea typeface="DengXian" panose="02010600030101010101" pitchFamily="2" charset="-122"/>
              </a:rPr>
              <a:t>可以是模型的亮点、实验结果的亮点、文献调研总结的亮点、项目复现的工程量、实验结果的呈现形式、心得体会等等，总之能够凸显自己工作特色的所有东西都可以作为亮点给出来</a:t>
            </a:r>
          </a:p>
          <a:p>
            <a:pPr marL="457200" lvl="1" indent="0">
              <a:buClr>
                <a:srgbClr val="1CADE4">
                  <a:lumMod val="75000"/>
                </a:srgbClr>
              </a:buClr>
              <a:buNone/>
              <a:defRPr/>
            </a:pPr>
            <a:br>
              <a:rPr lang="zh-CN" altLang="en-US" sz="1800" dirty="0">
                <a:effectLst/>
                <a:latin typeface="DengXian" panose="02010600030101010101" pitchFamily="2" charset="-122"/>
                <a:ea typeface="DengXian" panose="02010600030101010101" pitchFamily="2" charset="-122"/>
              </a:rPr>
            </a:br>
            <a:endParaRPr lang="zh-CN" altLang="en-US" dirty="0"/>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endParaRPr kumimoji="0" lang="en-US" altLang="zh-CN" sz="1800" b="0" i="0" u="none" strike="noStrike" kern="1200" cap="none" spc="0" normalizeH="0" baseline="0" noProof="0" dirty="0">
              <a:ln>
                <a:noFill/>
              </a:ln>
              <a:solidFill>
                <a:srgbClr val="FF0000"/>
              </a:solidFill>
              <a:effectLst/>
              <a:uLnTx/>
              <a:uFillTx/>
              <a:latin typeface="Arial"/>
              <a:ea typeface="微软雅黑"/>
              <a:cs typeface="+mn-cs"/>
            </a:endParaRPr>
          </a:p>
          <a:p>
            <a:pPr marL="0" marR="0" lvl="0" indent="0" algn="l" defTabSz="914400" rtl="0" eaLnBrk="1" fontAlgn="auto" latinLnBrk="0" hangingPunct="1">
              <a:lnSpc>
                <a:spcPct val="150000"/>
              </a:lnSpc>
              <a:spcBef>
                <a:spcPts val="0"/>
              </a:spcBef>
              <a:spcAft>
                <a:spcPts val="0"/>
              </a:spcAft>
              <a:buClr>
                <a:srgbClr val="1CADE4">
                  <a:lumMod val="75000"/>
                </a:srgbClr>
              </a:buClr>
              <a:buSzTx/>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0" marR="0" lvl="0" indent="0" algn="l" defTabSz="914400" rtl="0" eaLnBrk="1" fontAlgn="auto" latinLnBrk="0" hangingPunct="1">
              <a:lnSpc>
                <a:spcPct val="150000"/>
              </a:lnSpc>
              <a:spcBef>
                <a:spcPts val="0"/>
              </a:spcBef>
              <a:spcAft>
                <a:spcPts val="0"/>
              </a:spcAft>
              <a:buClr>
                <a:srgbClr val="1CADE4">
                  <a:lumMod val="75000"/>
                </a:srgbClr>
              </a:buClr>
              <a:buSzTx/>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401465" y="2222839"/>
            <a:ext cx="5531742" cy="1812925"/>
          </a:xfrm>
          <a:prstGeom prst="rect">
            <a:avLst/>
          </a:prstGeom>
          <a:noFill/>
        </p:spPr>
        <p:txBody>
          <a:bodyPr wrap="square">
            <a:spAutoFit/>
          </a:bodyPr>
          <a:lstStyle/>
          <a:p>
            <a:pPr marL="0" marR="0" lvl="0" indent="0" algn="just" defTabSz="914400" rtl="0" eaLnBrk="1" fontAlgn="auto" latinLnBrk="0" hangingPunct="1">
              <a:lnSpc>
                <a:spcPct val="16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sp>
        <p:nvSpPr>
          <p:cNvPr id="6" name="内容占位符 3">
            <a:extLst>
              <a:ext uri="{FF2B5EF4-FFF2-40B4-BE49-F238E27FC236}">
                <a16:creationId xmlns:a16="http://schemas.microsoft.com/office/drawing/2014/main" id="{F0BB1387-75E8-600D-634D-3774B2E288D6}"/>
              </a:ext>
            </a:extLst>
          </p:cNvPr>
          <p:cNvSpPr txBox="1">
            <a:spLocks/>
          </p:cNvSpPr>
          <p:nvPr/>
        </p:nvSpPr>
        <p:spPr>
          <a:xfrm>
            <a:off x="490220" y="1301513"/>
            <a:ext cx="4332614"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lang="zh-CN" altLang="en-US" dirty="0">
                <a:solidFill>
                  <a:sysClr val="windowText" lastClr="000000"/>
                </a:solidFill>
                <a:latin typeface="Arial"/>
                <a:ea typeface="微软雅黑"/>
              </a:rPr>
              <a:t>代码管理</a:t>
            </a:r>
            <a:r>
              <a:rPr lang="en-US" altLang="zh-CN" dirty="0">
                <a:solidFill>
                  <a:sysClr val="windowText" lastClr="000000"/>
                </a:solidFill>
                <a:latin typeface="Arial"/>
                <a:ea typeface="微软雅黑"/>
              </a:rPr>
              <a:t>+</a:t>
            </a:r>
            <a:r>
              <a:rPr lang="zh-CN" altLang="en-US" dirty="0">
                <a:solidFill>
                  <a:sysClr val="windowText" lastClr="000000"/>
                </a:solidFill>
                <a:latin typeface="Arial"/>
                <a:ea typeface="微软雅黑"/>
              </a:rPr>
              <a:t>协作：</a:t>
            </a:r>
            <a:endParaRPr lang="en-US" altLang="zh-CN" dirty="0">
              <a:solidFill>
                <a:sysClr val="windowText" lastClr="000000"/>
              </a:solidFill>
              <a:latin typeface="Arial"/>
              <a:ea typeface="微软雅黑"/>
            </a:endParaRPr>
          </a:p>
          <a:p>
            <a:pPr marL="0" marR="0" lvl="0" indent="0" algn="l" defTabSz="914400" rtl="0" eaLnBrk="1" fontAlgn="auto" latinLnBrk="0" hangingPunct="1">
              <a:lnSpc>
                <a:spcPct val="150000"/>
              </a:lnSpc>
              <a:spcBef>
                <a:spcPts val="0"/>
              </a:spcBef>
              <a:spcAft>
                <a:spcPts val="0"/>
              </a:spcAft>
              <a:buClr>
                <a:srgbClr val="1CADE4">
                  <a:lumMod val="75000"/>
                </a:srgbClr>
              </a:buClr>
              <a:buSzTx/>
              <a:buNone/>
              <a:tabLst/>
              <a:defRPr/>
            </a:pPr>
            <a:br>
              <a:rPr kumimoji="0" lang="zh-CN" altLang="en-US" sz="1800" b="0" i="0" u="none" strike="noStrike" kern="1200" cap="none" spc="0" normalizeH="0" baseline="0" noProof="0" dirty="0">
                <a:ln>
                  <a:noFill/>
                </a:ln>
                <a:solidFill>
                  <a:prstClr val="black"/>
                </a:solidFill>
                <a:effectLst/>
                <a:uLnTx/>
                <a:uFillTx/>
                <a:latin typeface="DengXian" panose="02010600030101010101" pitchFamily="2" charset="-122"/>
                <a:ea typeface="DengXian" panose="02010600030101010101" pitchFamily="2" charset="-122"/>
                <a:cs typeface="+mn-cs"/>
              </a:rPr>
            </a:b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endParaRPr kumimoji="0" lang="en-US" altLang="zh-CN" sz="1800" b="0" i="0" u="none" strike="noStrike" kern="1200" cap="none" spc="0" normalizeH="0" baseline="0" noProof="0" dirty="0">
              <a:ln>
                <a:noFill/>
              </a:ln>
              <a:solidFill>
                <a:srgbClr val="FF0000"/>
              </a:solidFill>
              <a:effectLst/>
              <a:uLnTx/>
              <a:uFillTx/>
              <a:latin typeface="Arial"/>
              <a:ea typeface="微软雅黑"/>
              <a:cs typeface="+mn-cs"/>
            </a:endParaRPr>
          </a:p>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457200" marR="0" lvl="1" indent="0" algn="l" defTabSz="914400" rtl="0" eaLnBrk="1" fontAlgn="auto" latinLnBrk="0" hangingPunct="1">
              <a:lnSpc>
                <a:spcPct val="150000"/>
              </a:lnSpc>
              <a:spcBef>
                <a:spcPts val="0"/>
              </a:spcBef>
              <a:spcAft>
                <a:spcPts val="0"/>
              </a:spcAft>
              <a:buClr>
                <a:srgbClr val="1CADE4">
                  <a:lumMod val="75000"/>
                </a:srgbClr>
              </a:buClr>
              <a:buSzTx/>
              <a:buNone/>
              <a:tabLst/>
              <a:defRPr/>
            </a:pPr>
            <a:r>
              <a:rPr kumimoji="0" lang="en-US" altLang="zh-CN" sz="2800" b="0" i="0" u="none" strike="noStrike" kern="1200" cap="none" spc="0" normalizeH="0" baseline="0" noProof="0" dirty="0">
                <a:ln>
                  <a:noFill/>
                </a:ln>
                <a:solidFill>
                  <a:sysClr val="windowText" lastClr="000000"/>
                </a:solidFill>
                <a:effectLst/>
                <a:uLnTx/>
                <a:uFillTx/>
                <a:latin typeface="Arial"/>
                <a:ea typeface="微软雅黑"/>
                <a:cs typeface="+mn-cs"/>
              </a:rPr>
              <a:t>	+</a:t>
            </a:r>
          </a:p>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p:txBody>
      </p:sp>
      <p:pic>
        <p:nvPicPr>
          <p:cNvPr id="5" name="图片 4">
            <a:extLst>
              <a:ext uri="{FF2B5EF4-FFF2-40B4-BE49-F238E27FC236}">
                <a16:creationId xmlns:a16="http://schemas.microsoft.com/office/drawing/2014/main" id="{C3404470-D8CC-B3B5-DE23-B000003C0EA9}"/>
              </a:ext>
            </a:extLst>
          </p:cNvPr>
          <p:cNvPicPr>
            <a:picLocks noChangeAspect="1"/>
          </p:cNvPicPr>
          <p:nvPr/>
        </p:nvPicPr>
        <p:blipFill>
          <a:blip r:embed="rId3"/>
          <a:stretch>
            <a:fillRect/>
          </a:stretch>
        </p:blipFill>
        <p:spPr>
          <a:xfrm>
            <a:off x="992996" y="2626065"/>
            <a:ext cx="1538925" cy="651817"/>
          </a:xfrm>
          <a:prstGeom prst="rect">
            <a:avLst/>
          </a:prstGeom>
        </p:spPr>
      </p:pic>
      <p:sp>
        <p:nvSpPr>
          <p:cNvPr id="9" name="内容占位符 1">
            <a:extLst>
              <a:ext uri="{FF2B5EF4-FFF2-40B4-BE49-F238E27FC236}">
                <a16:creationId xmlns:a16="http://schemas.microsoft.com/office/drawing/2014/main" id="{13CAAC08-0860-66A7-E03E-ADC57D88599D}"/>
              </a:ext>
            </a:extLst>
          </p:cNvPr>
          <p:cNvSpPr txBox="1">
            <a:spLocks/>
          </p:cNvSpPr>
          <p:nvPr/>
        </p:nvSpPr>
        <p:spPr>
          <a:xfrm>
            <a:off x="4585753" y="2036633"/>
            <a:ext cx="3631423" cy="3809811"/>
          </a:xfrm>
          <a:prstGeom prst="rect">
            <a:avLst/>
          </a:prstGeom>
        </p:spPr>
        <p:txBody>
          <a:bodyPr/>
          <a:lst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a:lstStyle>
          <a:p>
            <a:r>
              <a:rPr lang="en-US" altLang="zh-CN" sz="2000" dirty="0"/>
              <a:t>Methods</a:t>
            </a:r>
          </a:p>
          <a:p>
            <a:r>
              <a:rPr lang="en-US" altLang="zh-CN" sz="2000" dirty="0"/>
              <a:t>Experiments</a:t>
            </a:r>
          </a:p>
          <a:p>
            <a:r>
              <a:rPr lang="en-US" altLang="zh-CN" sz="2000" dirty="0"/>
              <a:t>Results and Analysis</a:t>
            </a:r>
          </a:p>
        </p:txBody>
      </p:sp>
      <p:sp>
        <p:nvSpPr>
          <p:cNvPr id="10" name="内容占位符 3">
            <a:extLst>
              <a:ext uri="{FF2B5EF4-FFF2-40B4-BE49-F238E27FC236}">
                <a16:creationId xmlns:a16="http://schemas.microsoft.com/office/drawing/2014/main" id="{29E3E367-85C4-93EC-0E33-A68CB61E06CF}"/>
              </a:ext>
            </a:extLst>
          </p:cNvPr>
          <p:cNvSpPr txBox="1">
            <a:spLocks/>
          </p:cNvSpPr>
          <p:nvPr/>
        </p:nvSpPr>
        <p:spPr>
          <a:xfrm>
            <a:off x="4353698" y="1301512"/>
            <a:ext cx="4332614"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lang="zh-CN" altLang="en-US" dirty="0">
                <a:solidFill>
                  <a:sysClr val="windowText" lastClr="000000"/>
                </a:solidFill>
                <a:latin typeface="Arial"/>
                <a:ea typeface="微软雅黑"/>
              </a:rPr>
              <a:t>文献阅读与管理</a:t>
            </a:r>
            <a:br>
              <a:rPr kumimoji="0" lang="zh-CN" altLang="en-US" sz="1800" b="0" i="0" u="none" strike="noStrike" kern="1200" cap="none" spc="0" normalizeH="0" baseline="0" noProof="0" dirty="0">
                <a:ln>
                  <a:noFill/>
                </a:ln>
                <a:solidFill>
                  <a:prstClr val="black"/>
                </a:solidFill>
                <a:effectLst/>
                <a:uLnTx/>
                <a:uFillTx/>
                <a:latin typeface="DengXian" panose="02010600030101010101" pitchFamily="2" charset="-122"/>
                <a:ea typeface="DengXian" panose="02010600030101010101" pitchFamily="2" charset="-122"/>
                <a:cs typeface="+mn-cs"/>
              </a:rPr>
            </a:b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endParaRPr kumimoji="0" lang="en-US" altLang="zh-CN" sz="1800" b="0" i="0" u="none" strike="noStrike" kern="1200" cap="none" spc="0" normalizeH="0" baseline="0" noProof="0" dirty="0">
              <a:ln>
                <a:noFill/>
              </a:ln>
              <a:solidFill>
                <a:srgbClr val="FF0000"/>
              </a:solidFill>
              <a:effectLst/>
              <a:uLnTx/>
              <a:uFillTx/>
              <a:latin typeface="Arial"/>
              <a:ea typeface="微软雅黑"/>
              <a:cs typeface="+mn-cs"/>
            </a:endParaRPr>
          </a:p>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p:txBody>
      </p:sp>
      <p:sp>
        <p:nvSpPr>
          <p:cNvPr id="11" name="内容占位符 3">
            <a:extLst>
              <a:ext uri="{FF2B5EF4-FFF2-40B4-BE49-F238E27FC236}">
                <a16:creationId xmlns:a16="http://schemas.microsoft.com/office/drawing/2014/main" id="{2E129BD6-BDF9-A0C1-EB63-1FD974F6CB33}"/>
              </a:ext>
            </a:extLst>
          </p:cNvPr>
          <p:cNvSpPr txBox="1">
            <a:spLocks/>
          </p:cNvSpPr>
          <p:nvPr/>
        </p:nvSpPr>
        <p:spPr>
          <a:xfrm>
            <a:off x="7732042" y="1301511"/>
            <a:ext cx="4332614"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lang="zh-CN" altLang="en-US" dirty="0">
                <a:solidFill>
                  <a:sysClr val="windowText" lastClr="000000"/>
                </a:solidFill>
                <a:latin typeface="Arial"/>
                <a:ea typeface="微软雅黑"/>
              </a:rPr>
              <a:t>实验管理：</a:t>
            </a:r>
            <a:endParaRPr lang="en-US" altLang="zh-CN" dirty="0">
              <a:solidFill>
                <a:sysClr val="windowText" lastClr="000000"/>
              </a:solidFill>
              <a:latin typeface="Arial"/>
              <a:ea typeface="微软雅黑"/>
            </a:endParaRPr>
          </a:p>
          <a:p>
            <a:pPr marL="0" marR="0" lvl="0" indent="0" algn="l" defTabSz="914400" rtl="0" eaLnBrk="1" fontAlgn="auto" latinLnBrk="0" hangingPunct="1">
              <a:lnSpc>
                <a:spcPct val="150000"/>
              </a:lnSpc>
              <a:spcBef>
                <a:spcPts val="0"/>
              </a:spcBef>
              <a:spcAft>
                <a:spcPts val="0"/>
              </a:spcAft>
              <a:buClr>
                <a:srgbClr val="1CADE4">
                  <a:lumMod val="75000"/>
                </a:srgbClr>
              </a:buClr>
              <a:buSzTx/>
              <a:buNone/>
              <a:tabLst/>
              <a:defRPr/>
            </a:pPr>
            <a:br>
              <a:rPr kumimoji="0" lang="zh-CN" altLang="en-US" sz="1800" b="0" i="0" u="none" strike="noStrike" kern="1200" cap="none" spc="0" normalizeH="0" baseline="0" noProof="0" dirty="0">
                <a:ln>
                  <a:noFill/>
                </a:ln>
                <a:solidFill>
                  <a:prstClr val="black"/>
                </a:solidFill>
                <a:effectLst/>
                <a:uLnTx/>
                <a:uFillTx/>
                <a:latin typeface="DengXian" panose="02010600030101010101" pitchFamily="2" charset="-122"/>
                <a:ea typeface="DengXian" panose="02010600030101010101" pitchFamily="2" charset="-122"/>
                <a:cs typeface="+mn-cs"/>
              </a:rPr>
            </a:b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endParaRPr kumimoji="0" lang="en-US" altLang="zh-CN" sz="1800" b="0" i="0" u="none" strike="noStrike" kern="1200" cap="none" spc="0" normalizeH="0" baseline="0" noProof="0" dirty="0">
              <a:ln>
                <a:noFill/>
              </a:ln>
              <a:solidFill>
                <a:srgbClr val="FF0000"/>
              </a:solidFill>
              <a:effectLst/>
              <a:uLnTx/>
              <a:uFillTx/>
              <a:latin typeface="Arial"/>
              <a:ea typeface="微软雅黑"/>
              <a:cs typeface="+mn-cs"/>
            </a:endParaRPr>
          </a:p>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685800" marR="0" lvl="1" indent="-2286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ü"/>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p:txBody>
      </p:sp>
      <p:pic>
        <p:nvPicPr>
          <p:cNvPr id="12" name="图片 11">
            <a:extLst>
              <a:ext uri="{FF2B5EF4-FFF2-40B4-BE49-F238E27FC236}">
                <a16:creationId xmlns:a16="http://schemas.microsoft.com/office/drawing/2014/main" id="{9D22B8E1-62F9-87BE-18F9-FBF7A8E7687B}"/>
              </a:ext>
            </a:extLst>
          </p:cNvPr>
          <p:cNvPicPr>
            <a:picLocks noChangeAspect="1"/>
          </p:cNvPicPr>
          <p:nvPr/>
        </p:nvPicPr>
        <p:blipFill>
          <a:blip r:embed="rId4"/>
          <a:stretch>
            <a:fillRect/>
          </a:stretch>
        </p:blipFill>
        <p:spPr>
          <a:xfrm>
            <a:off x="7963320" y="1921215"/>
            <a:ext cx="3632200" cy="1409700"/>
          </a:xfrm>
          <a:prstGeom prst="rect">
            <a:avLst/>
          </a:prstGeom>
        </p:spPr>
      </p:pic>
      <p:pic>
        <p:nvPicPr>
          <p:cNvPr id="13" name="图片 12">
            <a:extLst>
              <a:ext uri="{FF2B5EF4-FFF2-40B4-BE49-F238E27FC236}">
                <a16:creationId xmlns:a16="http://schemas.microsoft.com/office/drawing/2014/main" id="{0F377F2E-8585-33DA-E851-04C042906198}"/>
              </a:ext>
            </a:extLst>
          </p:cNvPr>
          <p:cNvPicPr>
            <a:picLocks noChangeAspect="1"/>
          </p:cNvPicPr>
          <p:nvPr/>
        </p:nvPicPr>
        <p:blipFill>
          <a:blip r:embed="rId5"/>
          <a:stretch>
            <a:fillRect/>
          </a:stretch>
        </p:blipFill>
        <p:spPr>
          <a:xfrm>
            <a:off x="8021711" y="3659385"/>
            <a:ext cx="1569182" cy="1185716"/>
          </a:xfrm>
          <a:prstGeom prst="rect">
            <a:avLst/>
          </a:prstGeom>
        </p:spPr>
      </p:pic>
      <p:sp>
        <p:nvSpPr>
          <p:cNvPr id="14" name="内容占位符 1">
            <a:extLst>
              <a:ext uri="{FF2B5EF4-FFF2-40B4-BE49-F238E27FC236}">
                <a16:creationId xmlns:a16="http://schemas.microsoft.com/office/drawing/2014/main" id="{1B81D288-CAAC-A229-C048-E9B11592B9DD}"/>
              </a:ext>
            </a:extLst>
          </p:cNvPr>
          <p:cNvSpPr txBox="1">
            <a:spLocks/>
          </p:cNvSpPr>
          <p:nvPr/>
        </p:nvSpPr>
        <p:spPr>
          <a:xfrm>
            <a:off x="9310672" y="4108729"/>
            <a:ext cx="3631423" cy="644185"/>
          </a:xfrm>
          <a:prstGeom prst="rect">
            <a:avLst/>
          </a:prstGeom>
        </p:spPr>
        <p:txBody>
          <a:bodyPr/>
          <a:lstStyle>
            <a:lvl1pPr marL="228600" indent="-228600" algn="l" defTabSz="914400" rtl="0" eaLnBrk="1" latinLnBrk="0" hangingPunct="1">
              <a:lnSpc>
                <a:spcPct val="90000"/>
              </a:lnSpc>
              <a:spcBef>
                <a:spcPts val="1000"/>
              </a:spcBef>
              <a:buFont typeface="Arial" panose="020B070402020209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70402020209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70402020209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704020202090204" pitchFamily="34" charset="0"/>
              <a:buChar char="•"/>
              <a:defRPr sz="1800" kern="1200">
                <a:solidFill>
                  <a:schemeClr val="tx1"/>
                </a:solidFill>
                <a:latin typeface="+mn-lt"/>
                <a:ea typeface="+mn-ea"/>
                <a:cs typeface="+mn-cs"/>
              </a:defRPr>
            </a:lvl9pPr>
          </a:lstStyle>
          <a:p>
            <a:pPr marL="0" indent="0">
              <a:buNone/>
            </a:pPr>
            <a:r>
              <a:rPr lang="en-US" altLang="zh-CN" sz="2400" b="1" dirty="0" err="1">
                <a:latin typeface="Microsoft YaHei" panose="020B0503020204020204" pitchFamily="34" charset="-122"/>
                <a:ea typeface="Microsoft YaHei" panose="020B0503020204020204" pitchFamily="34" charset="-122"/>
              </a:rPr>
              <a:t>Tensorboard</a:t>
            </a:r>
            <a:endParaRPr lang="en-US" altLang="zh-CN" sz="2400" b="1" dirty="0">
              <a:latin typeface="Microsoft YaHei" panose="020B0503020204020204" pitchFamily="34" charset="-122"/>
              <a:ea typeface="Microsoft YaHei" panose="020B0503020204020204" pitchFamily="34" charset="-122"/>
            </a:endParaRPr>
          </a:p>
        </p:txBody>
      </p:sp>
      <p:pic>
        <p:nvPicPr>
          <p:cNvPr id="17" name="图片 16">
            <a:extLst>
              <a:ext uri="{FF2B5EF4-FFF2-40B4-BE49-F238E27FC236}">
                <a16:creationId xmlns:a16="http://schemas.microsoft.com/office/drawing/2014/main" id="{9E89FE5A-3CA2-D2CD-A109-2429B2A73C9E}"/>
              </a:ext>
            </a:extLst>
          </p:cNvPr>
          <p:cNvPicPr>
            <a:picLocks noChangeAspect="1"/>
          </p:cNvPicPr>
          <p:nvPr/>
        </p:nvPicPr>
        <p:blipFill>
          <a:blip r:embed="rId6"/>
          <a:stretch>
            <a:fillRect/>
          </a:stretch>
        </p:blipFill>
        <p:spPr>
          <a:xfrm>
            <a:off x="1085908" y="4223802"/>
            <a:ext cx="1181274" cy="1058224"/>
          </a:xfrm>
          <a:prstGeom prst="rect">
            <a:avLst/>
          </a:prstGeom>
        </p:spPr>
      </p:pic>
      <p:pic>
        <p:nvPicPr>
          <p:cNvPr id="18" name="图片 17">
            <a:extLst>
              <a:ext uri="{FF2B5EF4-FFF2-40B4-BE49-F238E27FC236}">
                <a16:creationId xmlns:a16="http://schemas.microsoft.com/office/drawing/2014/main" id="{EEA3B826-9FD2-1343-C43A-EADBEAC41B42}"/>
              </a:ext>
            </a:extLst>
          </p:cNvPr>
          <p:cNvPicPr>
            <a:picLocks noChangeAspect="1"/>
          </p:cNvPicPr>
          <p:nvPr/>
        </p:nvPicPr>
        <p:blipFill>
          <a:blip r:embed="rId7"/>
          <a:stretch>
            <a:fillRect/>
          </a:stretch>
        </p:blipFill>
        <p:spPr>
          <a:xfrm>
            <a:off x="4653991" y="3439903"/>
            <a:ext cx="2424203" cy="982785"/>
          </a:xfrm>
          <a:prstGeom prst="rect">
            <a:avLst/>
          </a:prstGeom>
        </p:spPr>
      </p:pic>
      <p:sp>
        <p:nvSpPr>
          <p:cNvPr id="19" name="内容占位符 3">
            <a:extLst>
              <a:ext uri="{FF2B5EF4-FFF2-40B4-BE49-F238E27FC236}">
                <a16:creationId xmlns:a16="http://schemas.microsoft.com/office/drawing/2014/main" id="{069A92D9-9B89-4834-639B-2E7524065145}"/>
              </a:ext>
            </a:extLst>
          </p:cNvPr>
          <p:cNvSpPr txBox="1">
            <a:spLocks/>
          </p:cNvSpPr>
          <p:nvPr/>
        </p:nvSpPr>
        <p:spPr>
          <a:xfrm>
            <a:off x="4375228" y="4781036"/>
            <a:ext cx="4332614" cy="723283"/>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云仓库：谷歌云、坚果云等等</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p:txBody>
      </p:sp>
      <p:sp>
        <p:nvSpPr>
          <p:cNvPr id="20" name="内容占位符 3">
            <a:extLst>
              <a:ext uri="{FF2B5EF4-FFF2-40B4-BE49-F238E27FC236}">
                <a16:creationId xmlns:a16="http://schemas.microsoft.com/office/drawing/2014/main" id="{453E9E70-A513-C510-BE9E-0130F9537445}"/>
              </a:ext>
            </a:extLst>
          </p:cNvPr>
          <p:cNvSpPr txBox="1">
            <a:spLocks/>
          </p:cNvSpPr>
          <p:nvPr/>
        </p:nvSpPr>
        <p:spPr>
          <a:xfrm>
            <a:off x="4553079" y="5618429"/>
            <a:ext cx="4332614" cy="723283"/>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p:txBody>
      </p:sp>
      <p:pic>
        <p:nvPicPr>
          <p:cNvPr id="21" name="图片 20">
            <a:extLst>
              <a:ext uri="{FF2B5EF4-FFF2-40B4-BE49-F238E27FC236}">
                <a16:creationId xmlns:a16="http://schemas.microsoft.com/office/drawing/2014/main" id="{BDE126DC-046B-51AC-14E7-F1658B9EBC57}"/>
              </a:ext>
            </a:extLst>
          </p:cNvPr>
          <p:cNvPicPr>
            <a:picLocks noChangeAspect="1"/>
          </p:cNvPicPr>
          <p:nvPr/>
        </p:nvPicPr>
        <p:blipFill>
          <a:blip r:embed="rId8"/>
          <a:stretch>
            <a:fillRect/>
          </a:stretch>
        </p:blipFill>
        <p:spPr>
          <a:xfrm>
            <a:off x="4440249" y="5497055"/>
            <a:ext cx="1270000" cy="1257300"/>
          </a:xfrm>
          <a:prstGeom prst="rect">
            <a:avLst/>
          </a:prstGeom>
        </p:spPr>
      </p:pic>
      <p:sp>
        <p:nvSpPr>
          <p:cNvPr id="22" name="内容占位符 3">
            <a:extLst>
              <a:ext uri="{FF2B5EF4-FFF2-40B4-BE49-F238E27FC236}">
                <a16:creationId xmlns:a16="http://schemas.microsoft.com/office/drawing/2014/main" id="{A223EEB7-68DE-4712-1690-F9697785DF88}"/>
              </a:ext>
            </a:extLst>
          </p:cNvPr>
          <p:cNvSpPr txBox="1">
            <a:spLocks/>
          </p:cNvSpPr>
          <p:nvPr/>
        </p:nvSpPr>
        <p:spPr>
          <a:xfrm>
            <a:off x="5447194" y="4249428"/>
            <a:ext cx="4332614" cy="723283"/>
          </a:xfrm>
          <a:prstGeom prst="rect">
            <a:avLst/>
          </a:prstGeom>
        </p:spPr>
        <p:txBody>
          <a:bodyPr vert="horz" lIns="91440" tIns="45720" rIns="91440" bIns="45720" rtlCol="0">
            <a:normAutofit lnSpcReduction="10000"/>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r>
              <a:rPr kumimoji="0" lang="en-US" altLang="zh-CN" sz="3200" b="1" i="0" u="none" strike="noStrike" kern="1200" cap="none" spc="0" normalizeH="0" baseline="0" noProof="0" dirty="0">
                <a:ln>
                  <a:noFill/>
                </a:ln>
                <a:solidFill>
                  <a:sysClr val="windowText" lastClr="000000"/>
                </a:solidFill>
                <a:effectLst/>
                <a:uLnTx/>
                <a:uFillTx/>
                <a:latin typeface="Arial"/>
                <a:ea typeface="微软雅黑"/>
                <a:cs typeface="+mn-cs"/>
              </a:rPr>
              <a:t>+</a:t>
            </a:r>
          </a:p>
        </p:txBody>
      </p:sp>
      <p:sp>
        <p:nvSpPr>
          <p:cNvPr id="23" name="内容占位符 3">
            <a:extLst>
              <a:ext uri="{FF2B5EF4-FFF2-40B4-BE49-F238E27FC236}">
                <a16:creationId xmlns:a16="http://schemas.microsoft.com/office/drawing/2014/main" id="{9DD59ED0-3FD3-6E00-72DE-D288F9D9E27B}"/>
              </a:ext>
            </a:extLst>
          </p:cNvPr>
          <p:cNvSpPr txBox="1">
            <a:spLocks/>
          </p:cNvSpPr>
          <p:nvPr/>
        </p:nvSpPr>
        <p:spPr>
          <a:xfrm>
            <a:off x="5455681" y="5016576"/>
            <a:ext cx="4332614" cy="723283"/>
          </a:xfrm>
          <a:prstGeom prst="rect">
            <a:avLst/>
          </a:prstGeom>
        </p:spPr>
        <p:txBody>
          <a:bodyPr vert="horz" lIns="91440" tIns="45720" rIns="91440" bIns="45720" rtlCol="0">
            <a:normAutofit lnSpcReduction="10000"/>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r>
              <a:rPr kumimoji="0" lang="en-US" altLang="zh-CN" sz="3200" b="1" i="0" u="none" strike="noStrike" kern="1200" cap="none" spc="0" normalizeH="0" baseline="0" noProof="0" dirty="0">
                <a:ln>
                  <a:noFill/>
                </a:ln>
                <a:solidFill>
                  <a:sysClr val="windowText" lastClr="000000"/>
                </a:solidFill>
                <a:effectLst/>
                <a:uLnTx/>
                <a:uFillTx/>
                <a:latin typeface="Arial"/>
                <a:ea typeface="微软雅黑"/>
                <a:cs typeface="+mn-cs"/>
              </a:rPr>
              <a:t>+</a:t>
            </a:r>
          </a:p>
        </p:txBody>
      </p:sp>
      <p:sp>
        <p:nvSpPr>
          <p:cNvPr id="24" name="内容占位符 3">
            <a:extLst>
              <a:ext uri="{FF2B5EF4-FFF2-40B4-BE49-F238E27FC236}">
                <a16:creationId xmlns:a16="http://schemas.microsoft.com/office/drawing/2014/main" id="{69E20974-8F27-7357-75BB-799C3F21FA3E}"/>
              </a:ext>
            </a:extLst>
          </p:cNvPr>
          <p:cNvSpPr txBox="1">
            <a:spLocks/>
          </p:cNvSpPr>
          <p:nvPr/>
        </p:nvSpPr>
        <p:spPr>
          <a:xfrm>
            <a:off x="5653828" y="5846444"/>
            <a:ext cx="1436305" cy="625396"/>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None/>
              <a:tabLst/>
              <a:defRPr/>
            </a:pPr>
            <a:r>
              <a:rPr kumimoji="0" lang="en-US" altLang="zh-CN" sz="2000" b="1" i="0" u="none" strike="noStrike" kern="1200" cap="none" spc="0" normalizeH="0" baseline="0" noProof="0" dirty="0">
                <a:ln>
                  <a:noFill/>
                </a:ln>
                <a:solidFill>
                  <a:sysClr val="windowText" lastClr="000000"/>
                </a:solidFill>
                <a:effectLst/>
                <a:uLnTx/>
                <a:uFillTx/>
                <a:latin typeface="Arial"/>
                <a:ea typeface="微软雅黑"/>
                <a:cs typeface="+mn-cs"/>
              </a:rPr>
              <a:t>GPTS</a:t>
            </a:r>
          </a:p>
        </p:txBody>
      </p:sp>
    </p:spTree>
    <p:extLst>
      <p:ext uri="{BB962C8B-B14F-4D97-AF65-F5344CB8AC3E}">
        <p14:creationId xmlns:p14="http://schemas.microsoft.com/office/powerpoint/2010/main" val="1214902292"/>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mph" presetSubtype="2" fill="hold" nodeType="withEffect">
                                  <p:stCondLst>
                                    <p:cond delay="0"/>
                                  </p:stCondLst>
                                  <p:childTnLst>
                                    <p:animClr clrSpc="rgb" dir="cw">
                                      <p:cBhvr override="childStyle">
                                        <p:cTn id="6" dur="2000" fill="hold"/>
                                        <p:tgtEl>
                                          <p:spTgt spid="9">
                                            <p:txEl>
                                              <p:pRg st="0" end="0"/>
                                            </p:txEl>
                                          </p:spTgt>
                                        </p:tgtEl>
                                        <p:attrNameLst>
                                          <p:attrName>style.color</p:attrName>
                                        </p:attrNameLst>
                                      </p:cBhvr>
                                      <p:to>
                                        <a:schemeClr val="accent2"/>
                                      </p:to>
                                    </p:animClr>
                                  </p:childTnLst>
                                </p:cTn>
                              </p:par>
                              <p:par>
                                <p:cTn id="7" presetID="3" presetClass="emph" presetSubtype="2" fill="hold" nodeType="withEffect">
                                  <p:stCondLst>
                                    <p:cond delay="0"/>
                                  </p:stCondLst>
                                  <p:childTnLst>
                                    <p:animClr clrSpc="rgb" dir="cw">
                                      <p:cBhvr override="childStyle">
                                        <p:cTn id="8" dur="2000" fill="hold"/>
                                        <p:tgtEl>
                                          <p:spTgt spid="14">
                                            <p:txEl>
                                              <p:pRg st="0" end="0"/>
                                            </p:txEl>
                                          </p:spTgt>
                                        </p:tgtEl>
                                        <p:attrNameLst>
                                          <p:attrName>style.color</p:attrName>
                                        </p:attrNameLst>
                                      </p:cBhvr>
                                      <p:to>
                                        <a:srgbClr val="FF0000"/>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PA_文本框 32"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txBox="1"/>
          <p:nvPr>
            <p:custDataLst>
              <p:tags r:id="rId1"/>
            </p:custDataLst>
          </p:nvPr>
        </p:nvSpPr>
        <p:spPr>
          <a:xfrm>
            <a:off x="9639313" y="922094"/>
            <a:ext cx="2552391" cy="7724140"/>
          </a:xfrm>
          <a:prstGeom prst="rect">
            <a:avLst/>
          </a:prstGeom>
          <a:noFill/>
        </p:spPr>
        <p:txBody>
          <a:bodyPr wrap="square" rtlCol="0">
            <a:spAutoFit/>
          </a:bodyPr>
          <a:lstStyle/>
          <a:p>
            <a:pPr algn="r"/>
            <a:r>
              <a:rPr lang="zh-CN" altLang="en-US" sz="49600" b="1">
                <a:solidFill>
                  <a:schemeClr val="bg1">
                    <a:lumMod val="50000"/>
                    <a:alpha val="9000"/>
                  </a:schemeClr>
                </a:solidFill>
                <a:latin typeface="Futura" panose="020B0602020204020303" charset="0"/>
                <a:ea typeface="Futura" panose="020B0602020204020303" charset="0"/>
                <a:cs typeface="Futura" panose="020B0602020204020303" charset="0"/>
              </a:rPr>
              <a:t> </a:t>
            </a:r>
            <a:endParaRPr lang="en-US" altLang="zh-CN" sz="49600" b="1">
              <a:solidFill>
                <a:schemeClr val="bg1">
                  <a:lumMod val="50000"/>
                  <a:alpha val="9000"/>
                </a:schemeClr>
              </a:solidFill>
              <a:latin typeface="Futura" panose="020B0602020204020303" charset="0"/>
              <a:ea typeface="Futura" panose="020B0602020204020303" charset="0"/>
              <a:cs typeface="Futura" panose="020B0602020204020303" charset="0"/>
            </a:endParaRPr>
          </a:p>
        </p:txBody>
      </p:sp>
      <p:grpSp>
        <p:nvGrpSpPr>
          <p:cNvPr id="17" name="PA_组 16"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GrpSpPr/>
          <p:nvPr>
            <p:custDataLst>
              <p:tags r:id="rId2"/>
            </p:custDataLst>
          </p:nvPr>
        </p:nvGrpSpPr>
        <p:grpSpPr>
          <a:xfrm>
            <a:off x="11416817" y="470379"/>
            <a:ext cx="133201" cy="214864"/>
            <a:chOff x="1933765" y="922729"/>
            <a:chExt cx="178884" cy="288554"/>
          </a:xfrm>
        </p:grpSpPr>
        <p:sp>
          <p:nvSpPr>
            <p:cNvPr id="15" name="矩形 14"/>
            <p:cNvSpPr/>
            <p:nvPr/>
          </p:nvSpPr>
          <p:spPr>
            <a:xfrm>
              <a:off x="1933765" y="922729"/>
              <a:ext cx="45719" cy="2885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2066930" y="922729"/>
              <a:ext cx="45719" cy="288554"/>
            </a:xfrm>
            <a:prstGeom prst="rect">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
        <p:nvSpPr>
          <p:cNvPr id="21" name="PA_L-Shape 20"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p:nvPr>
            <p:custDataLst>
              <p:tags r:id="rId3"/>
            </p:custDataLst>
          </p:nvPr>
        </p:nvSpPr>
        <p:spPr>
          <a:xfrm rot="13500000" flipV="1">
            <a:off x="11372558" y="2854522"/>
            <a:ext cx="156604" cy="156604"/>
          </a:xfrm>
          <a:prstGeom prst="corner">
            <a:avLst>
              <a:gd name="adj1" fmla="val 23242"/>
              <a:gd name="adj2" fmla="val 19897"/>
            </a:avLst>
          </a:prstGeom>
          <a:solidFill>
            <a:schemeClr val="bg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7" name="PA_直线连接符 26"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CxnSpPr/>
          <p:nvPr>
            <p:custDataLst>
              <p:tags r:id="rId4"/>
            </p:custDataLst>
          </p:nvPr>
        </p:nvCxnSpPr>
        <p:spPr>
          <a:xfrm>
            <a:off x="11450860" y="1129591"/>
            <a:ext cx="0" cy="1333639"/>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e7d195523061f1c0" descr="e7d195523061f1c0d318120d6aeaf1b6ccceb6ba3da59c0775C5DE19DDDEBC09ED96DBD9900D9848D623ECAD1D4904B78047D0015C22C8BE97228BE8B5BFF08FE7A3AE04126DA07312A96C0F69F9BAB74C46B725AFB1A708D984D37AD95344670D96AF8C99654830F8DAEB8AF963DFE993C5D0331C1EA2F2EA108BE97C097A48A3D9250F9A4B2FBB" hidden="1"/>
          <p:cNvSpPr txBox="1"/>
          <p:nvPr/>
        </p:nvSpPr>
        <p:spPr>
          <a:xfrm>
            <a:off x="-355600" y="1803400"/>
            <a:ext cx="262251" cy="1016000"/>
          </a:xfrm>
          <a:prstGeom prst="rect">
            <a:avLst/>
          </a:prstGeom>
          <a:noFill/>
        </p:spPr>
        <p:txBody>
          <a:bodyPr vert="wordArtVert" rtlCol="0">
            <a:spAutoFit/>
          </a:bodyPr>
          <a:lstStyle/>
          <a:p>
            <a:r>
              <a:rPr lang="en-US" altLang="zh-CN" sz="100"/>
              <a:t>e7d195523061f1c0d318120d6aeaf1b6ccceb6ba3da59c0775C5DE19DDDEBC09ED96DBD9900D9848D623ECAD1D4904B78047D0015C22C8BE97228BE8B5BFF08FE7A3AE04126DA07312A96C0F69F9BAB74C46B725AFB1A708D984D37AD95344670D96AF8C99654830F8DAEB8AF963DFE993C5D0331C1EA2F2EA108BE97C097A48A3D9250F9A4B2FBB</a:t>
            </a:r>
            <a:endParaRPr lang="zh-CN" altLang="en-US" sz="100"/>
          </a:p>
        </p:txBody>
      </p:sp>
      <p:sp>
        <p:nvSpPr>
          <p:cNvPr id="48" name="文本框 47"/>
          <p:cNvSpPr txBox="1"/>
          <p:nvPr>
            <p:custDataLst>
              <p:tags r:id="rId5"/>
            </p:custDataLst>
          </p:nvPr>
        </p:nvSpPr>
        <p:spPr>
          <a:xfrm>
            <a:off x="1673860" y="2626995"/>
            <a:ext cx="4321810" cy="1106805"/>
          </a:xfrm>
          <a:prstGeom prst="rect">
            <a:avLst/>
          </a:prstGeom>
          <a:noFill/>
        </p:spPr>
        <p:txBody>
          <a:bodyPr wrap="square" rtlCol="0">
            <a:spAutoFit/>
          </a:bodyPr>
          <a:lstStyle/>
          <a:p>
            <a:pPr algn="l">
              <a:lnSpc>
                <a:spcPct val="110000"/>
              </a:lnSpc>
            </a:pPr>
            <a:r>
              <a:rPr lang="zh-CN" altLang="en-US" sz="6000" b="1">
                <a:solidFill>
                  <a:srgbClr val="064480"/>
                </a:solidFill>
                <a:latin typeface="微软雅黑" panose="020B0502040204020203" charset="-122"/>
                <a:ea typeface="微软雅黑" panose="020B0502040204020203" charset="-122"/>
              </a:rPr>
              <a:t>谢谢观看！</a:t>
            </a: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6"/>
            </p:custDataLst>
          </p:nvPr>
        </p:nvGrpSpPr>
        <p:grpSpPr>
          <a:xfrm>
            <a:off x="1755775" y="1607185"/>
            <a:ext cx="1420495" cy="564515"/>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solidFill>
                    <a:srgbClr val="F5C87C"/>
                  </a:solidFill>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algn="ctr"/>
                <a:endParaRPr>
                  <a:solidFill>
                    <a:srgbClr val="F5C87C"/>
                  </a:solidFill>
                </a:endParaRPr>
              </a:p>
            </p:txBody>
          </p:sp>
        </p:grpSp>
      </p:grpSp>
      <p:sp>
        <p:nvSpPr>
          <p:cNvPr id="82" name="任意多边形 4"/>
          <p:cNvSpPr/>
          <p:nvPr/>
        </p:nvSpPr>
        <p:spPr>
          <a:xfrm flipH="1">
            <a:off x="-63500" y="-1905"/>
            <a:ext cx="1287145" cy="6858000"/>
          </a:xfrm>
          <a:custGeom>
            <a:avLst/>
            <a:gdLst>
              <a:gd name="connsiteX0" fmla="*/ 1568340 w 4848224"/>
              <a:gd name="connsiteY0" fmla="*/ 0 h 6858000"/>
              <a:gd name="connsiteX1" fmla="*/ 4848224 w 4848224"/>
              <a:gd name="connsiteY1" fmla="*/ 0 h 6858000"/>
              <a:gd name="connsiteX2" fmla="*/ 4848224 w 4848224"/>
              <a:gd name="connsiteY2" fmla="*/ 6858000 h 6858000"/>
              <a:gd name="connsiteX3" fmla="*/ 1568340 w 4848224"/>
              <a:gd name="connsiteY3" fmla="*/ 6858000 h 6858000"/>
              <a:gd name="connsiteX4" fmla="*/ 1486188 w 4848224"/>
              <a:gd name="connsiteY4" fmla="*/ 6786838 h 6858000"/>
              <a:gd name="connsiteX5" fmla="*/ 0 w 4848224"/>
              <a:gd name="connsiteY5" fmla="*/ 3429000 h 6858000"/>
              <a:gd name="connsiteX6" fmla="*/ 1486188 w 4848224"/>
              <a:gd name="connsiteY6" fmla="*/ 7116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8224" h="6858000">
                <a:moveTo>
                  <a:pt x="1568340" y="0"/>
                </a:moveTo>
                <a:lnTo>
                  <a:pt x="4848224" y="0"/>
                </a:lnTo>
                <a:lnTo>
                  <a:pt x="4848224" y="6858000"/>
                </a:lnTo>
                <a:lnTo>
                  <a:pt x="1568340" y="6858000"/>
                </a:lnTo>
                <a:lnTo>
                  <a:pt x="1486188" y="6786838"/>
                </a:lnTo>
                <a:cubicBezTo>
                  <a:pt x="573191" y="5957026"/>
                  <a:pt x="0" y="4759951"/>
                  <a:pt x="0" y="3429000"/>
                </a:cubicBezTo>
                <a:cubicBezTo>
                  <a:pt x="0" y="2098050"/>
                  <a:pt x="573191" y="900975"/>
                  <a:pt x="1486188" y="71162"/>
                </a:cubicBezTo>
                <a:close/>
              </a:path>
            </a:pathLst>
          </a:custGeom>
          <a:solidFill>
            <a:srgbClr val="104B83">
              <a:alpha val="90000"/>
            </a:srgb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cs typeface="+mn-ea"/>
              <a:sym typeface="+mn-lt"/>
            </a:endParaRPr>
          </a:p>
        </p:txBody>
      </p:sp>
      <p:sp>
        <p:nvSpPr>
          <p:cNvPr id="83" name="任意多边形 4"/>
          <p:cNvSpPr/>
          <p:nvPr/>
        </p:nvSpPr>
        <p:spPr>
          <a:xfrm flipH="1">
            <a:off x="-64135" y="0"/>
            <a:ext cx="1036955" cy="6858000"/>
          </a:xfrm>
          <a:custGeom>
            <a:avLst/>
            <a:gdLst>
              <a:gd name="connsiteX0" fmla="*/ 1568340 w 4848224"/>
              <a:gd name="connsiteY0" fmla="*/ 0 h 6858000"/>
              <a:gd name="connsiteX1" fmla="*/ 4848224 w 4848224"/>
              <a:gd name="connsiteY1" fmla="*/ 0 h 6858000"/>
              <a:gd name="connsiteX2" fmla="*/ 4848224 w 4848224"/>
              <a:gd name="connsiteY2" fmla="*/ 6858000 h 6858000"/>
              <a:gd name="connsiteX3" fmla="*/ 1568340 w 4848224"/>
              <a:gd name="connsiteY3" fmla="*/ 6858000 h 6858000"/>
              <a:gd name="connsiteX4" fmla="*/ 1486188 w 4848224"/>
              <a:gd name="connsiteY4" fmla="*/ 6786838 h 6858000"/>
              <a:gd name="connsiteX5" fmla="*/ 0 w 4848224"/>
              <a:gd name="connsiteY5" fmla="*/ 3429000 h 6858000"/>
              <a:gd name="connsiteX6" fmla="*/ 1486188 w 4848224"/>
              <a:gd name="connsiteY6" fmla="*/ 7116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48224" h="6858000">
                <a:moveTo>
                  <a:pt x="1568340" y="0"/>
                </a:moveTo>
                <a:lnTo>
                  <a:pt x="4848224" y="0"/>
                </a:lnTo>
                <a:lnTo>
                  <a:pt x="4848224" y="6858000"/>
                </a:lnTo>
                <a:lnTo>
                  <a:pt x="1568340" y="6858000"/>
                </a:lnTo>
                <a:lnTo>
                  <a:pt x="1486188" y="6786838"/>
                </a:lnTo>
                <a:cubicBezTo>
                  <a:pt x="573191" y="5957026"/>
                  <a:pt x="0" y="4759951"/>
                  <a:pt x="0" y="3429000"/>
                </a:cubicBezTo>
                <a:cubicBezTo>
                  <a:pt x="0" y="2098050"/>
                  <a:pt x="573191" y="900975"/>
                  <a:pt x="1486188" y="71162"/>
                </a:cubicBezTo>
                <a:close/>
              </a:path>
            </a:pathLst>
          </a:custGeom>
          <a:solidFill>
            <a:srgbClr val="033F7B"/>
          </a:solidFill>
          <a:ln w="2857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3600" dirty="0">
              <a:cs typeface="+mn-ea"/>
              <a:sym typeface="+mn-lt"/>
            </a:endParaRPr>
          </a:p>
        </p:txBody>
      </p:sp>
      <p:sp>
        <p:nvSpPr>
          <p:cNvPr id="84" name="PA_文本框 9"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txBox="1"/>
          <p:nvPr>
            <p:custDataLst>
              <p:tags r:id="rId7"/>
            </p:custDataLst>
          </p:nvPr>
        </p:nvSpPr>
        <p:spPr>
          <a:xfrm rot="5400000">
            <a:off x="-2142631" y="3364040"/>
            <a:ext cx="5190398" cy="306705"/>
          </a:xfrm>
          <a:prstGeom prst="rect">
            <a:avLst/>
          </a:prstGeom>
          <a:noFill/>
        </p:spPr>
        <p:txBody>
          <a:bodyPr wrap="square" rtlCol="0">
            <a:spAutoFit/>
          </a:bodyPr>
          <a:lstStyle/>
          <a:p>
            <a:pPr algn="ctr"/>
            <a:r>
              <a:rPr lang="en-US" altLang="zh-CN" sz="1400" spc="1100">
                <a:solidFill>
                  <a:schemeClr val="bg1">
                    <a:lumMod val="85000"/>
                  </a:schemeClr>
                </a:solidFill>
                <a:latin typeface="Microsoft YaHei Regular" panose="020B0502040204020203" charset="-122"/>
                <a:ea typeface="Microsoft YaHei Regular" panose="020B0502040204020203" charset="-122"/>
                <a:cs typeface="Open Sans" panose="020B0606030504020204" charset="0"/>
              </a:rPr>
              <a:t>shanghai university</a:t>
            </a:r>
          </a:p>
        </p:txBody>
      </p:sp>
      <p:sp>
        <p:nvSpPr>
          <p:cNvPr id="85" name="PA_矩形 18"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SpPr/>
          <p:nvPr>
            <p:custDataLst>
              <p:tags r:id="rId8"/>
            </p:custDataLst>
          </p:nvPr>
        </p:nvSpPr>
        <p:spPr>
          <a:xfrm>
            <a:off x="376452" y="318346"/>
            <a:ext cx="152231" cy="15223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latin typeface="Microsoft YaHei Regular" panose="020B0502040204020203" charset="-122"/>
              <a:ea typeface="Microsoft YaHei Regular" panose="020B0502040204020203" charset="-122"/>
            </a:endParaRPr>
          </a:p>
        </p:txBody>
      </p:sp>
      <p:cxnSp>
        <p:nvCxnSpPr>
          <p:cNvPr id="86" name="PA_直线连接符 24" descr="e7d195523061f1c0d318120d6aeaf1b6ccceb6ba3da59c0775C5DE19DDDEBC09ED96DBD9900D9848D623ECAD1D4904B78047D0015C22C8BE97228BE8B5BFF08FE7A3AE04126DA07312A96C0F69F9BAB74C46B725AFB1A708D984D37AD95344670D96AF8C99654830F8DAEB8AF963DFE993C5D0331C1EA2F2EA108BE97C097A48A3D9250F9A4B2FBB"/>
          <p:cNvCxnSpPr/>
          <p:nvPr>
            <p:custDataLst>
              <p:tags r:id="rId9"/>
            </p:custDataLst>
          </p:nvPr>
        </p:nvCxnSpPr>
        <p:spPr>
          <a:xfrm>
            <a:off x="10732296" y="6406359"/>
            <a:ext cx="71845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文本框 4"/>
          <p:cNvSpPr txBox="1"/>
          <p:nvPr/>
        </p:nvSpPr>
        <p:spPr>
          <a:xfrm>
            <a:off x="9095740" y="5075555"/>
            <a:ext cx="2355215" cy="922020"/>
          </a:xfrm>
          <a:prstGeom prst="rect">
            <a:avLst/>
          </a:prstGeom>
          <a:noFill/>
        </p:spPr>
        <p:txBody>
          <a:bodyPr wrap="square" rtlCol="0" anchor="t">
            <a:spAutoFit/>
          </a:bodyPr>
          <a:lstStyle/>
          <a:p>
            <a:pPr algn="dist">
              <a:lnSpc>
                <a:spcPct val="150000"/>
              </a:lnSpc>
            </a:pPr>
            <a:r>
              <a:rPr lang="zh-CN" altLang="en-US">
                <a:solidFill>
                  <a:srgbClr val="064480"/>
                </a:solidFill>
                <a:latin typeface="Microsoft YaHei" panose="020B0502040204020203" charset="-122"/>
                <a:ea typeface="Microsoft YaHei" panose="020B0502040204020203" charset="-122"/>
                <a:cs typeface="Microsoft YaHei" panose="020B0502040204020203" charset="-122"/>
              </a:rPr>
              <a:t>上善若水 海纳百川</a:t>
            </a:r>
          </a:p>
          <a:p>
            <a:pPr algn="dist">
              <a:lnSpc>
                <a:spcPct val="150000"/>
              </a:lnSpc>
            </a:pPr>
            <a:r>
              <a:rPr lang="zh-CN" altLang="en-US">
                <a:solidFill>
                  <a:srgbClr val="064480"/>
                </a:solidFill>
                <a:latin typeface="Microsoft YaHei" panose="020B0502040204020203" charset="-122"/>
                <a:ea typeface="Microsoft YaHei" panose="020B0502040204020203" charset="-122"/>
                <a:cs typeface="Microsoft YaHei" panose="020B0502040204020203" charset="-122"/>
              </a:rPr>
              <a:t>大道明德 学用济世   </a:t>
            </a:r>
          </a:p>
        </p:txBody>
      </p:sp>
    </p:spTree>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401465" y="2222839"/>
            <a:ext cx="5531742" cy="1812925"/>
          </a:xfrm>
          <a:prstGeom prst="rect">
            <a:avLst/>
          </a:prstGeom>
          <a:noFill/>
        </p:spPr>
        <p:txBody>
          <a:bodyPr wrap="square">
            <a:spAutoFit/>
          </a:bodyPr>
          <a:lstStyle/>
          <a:p>
            <a:pPr marL="0" marR="0" lvl="0" indent="0" algn="just" defTabSz="914400" rtl="0" eaLnBrk="1" fontAlgn="auto" latinLnBrk="0" hangingPunct="1">
              <a:lnSpc>
                <a:spcPct val="16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sp>
        <p:nvSpPr>
          <p:cNvPr id="6" name="内容占位符 3">
            <a:extLst>
              <a:ext uri="{FF2B5EF4-FFF2-40B4-BE49-F238E27FC236}">
                <a16:creationId xmlns:a16="http://schemas.microsoft.com/office/drawing/2014/main" id="{F0BB1387-75E8-600D-634D-3774B2E288D6}"/>
              </a:ext>
            </a:extLst>
          </p:cNvPr>
          <p:cNvSpPr txBox="1">
            <a:spLocks/>
          </p:cNvSpPr>
          <p:nvPr/>
        </p:nvSpPr>
        <p:spPr>
          <a:xfrm>
            <a:off x="490220" y="1148800"/>
            <a:ext cx="10854040"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lang="zh-CN" altLang="en-US" dirty="0">
                <a:solidFill>
                  <a:sysClr val="windowText" lastClr="000000"/>
                </a:solidFill>
                <a:latin typeface="Arial"/>
                <a:ea typeface="微软雅黑"/>
              </a:rPr>
              <a:t>大作业选题</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457200" marR="0" lvl="1" indent="0" algn="l" defTabSz="914400" rtl="0" eaLnBrk="1" fontAlgn="auto" latinLnBrk="0" hangingPunct="1">
              <a:lnSpc>
                <a:spcPct val="150000"/>
              </a:lnSpc>
              <a:spcBef>
                <a:spcPts val="0"/>
              </a:spcBef>
              <a:spcAft>
                <a:spcPts val="0"/>
              </a:spcAft>
              <a:buClr>
                <a:srgbClr val="1CADE4">
                  <a:lumMod val="75000"/>
                </a:srgbClr>
              </a:buClr>
              <a:buSzTx/>
              <a:buNone/>
              <a:tabLst/>
              <a:defRPr/>
            </a:pP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p:txBody>
      </p:sp>
      <p:pic>
        <p:nvPicPr>
          <p:cNvPr id="3" name="图片 2">
            <a:extLst>
              <a:ext uri="{FF2B5EF4-FFF2-40B4-BE49-F238E27FC236}">
                <a16:creationId xmlns:a16="http://schemas.microsoft.com/office/drawing/2014/main" id="{7EEAFBB7-B57C-AB06-13B3-CFDD80EFAC5B}"/>
              </a:ext>
            </a:extLst>
          </p:cNvPr>
          <p:cNvPicPr>
            <a:picLocks noChangeAspect="1"/>
          </p:cNvPicPr>
          <p:nvPr/>
        </p:nvPicPr>
        <p:blipFill>
          <a:blip r:embed="rId3"/>
          <a:stretch>
            <a:fillRect/>
          </a:stretch>
        </p:blipFill>
        <p:spPr>
          <a:xfrm>
            <a:off x="589527" y="1648893"/>
            <a:ext cx="11301683" cy="5480570"/>
          </a:xfrm>
          <a:prstGeom prst="rect">
            <a:avLst/>
          </a:prstGeom>
        </p:spPr>
      </p:pic>
    </p:spTree>
    <p:extLst>
      <p:ext uri="{BB962C8B-B14F-4D97-AF65-F5344CB8AC3E}">
        <p14:creationId xmlns:p14="http://schemas.microsoft.com/office/powerpoint/2010/main" val="3486276920"/>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401465" y="2222839"/>
            <a:ext cx="5531742" cy="1812925"/>
          </a:xfrm>
          <a:prstGeom prst="rect">
            <a:avLst/>
          </a:prstGeom>
          <a:noFill/>
        </p:spPr>
        <p:txBody>
          <a:bodyPr wrap="square">
            <a:spAutoFit/>
          </a:bodyPr>
          <a:lstStyle/>
          <a:p>
            <a:pPr marL="0" marR="0" lvl="0" indent="0" algn="just" defTabSz="914400" rtl="0" eaLnBrk="1" fontAlgn="auto" latinLnBrk="0" hangingPunct="1">
              <a:lnSpc>
                <a:spcPct val="16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sp>
        <p:nvSpPr>
          <p:cNvPr id="6" name="内容占位符 3">
            <a:extLst>
              <a:ext uri="{FF2B5EF4-FFF2-40B4-BE49-F238E27FC236}">
                <a16:creationId xmlns:a16="http://schemas.microsoft.com/office/drawing/2014/main" id="{F0BB1387-75E8-600D-634D-3774B2E288D6}"/>
              </a:ext>
            </a:extLst>
          </p:cNvPr>
          <p:cNvSpPr txBox="1">
            <a:spLocks/>
          </p:cNvSpPr>
          <p:nvPr/>
        </p:nvSpPr>
        <p:spPr>
          <a:xfrm>
            <a:off x="490220" y="1148800"/>
            <a:ext cx="10854040"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强化学习：</a:t>
            </a:r>
            <a:r>
              <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rPr>
              <a:t>MARIO</a:t>
            </a:r>
          </a:p>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强化学习项目基本流程，输入状态，输出动作的特征工程处理，强化学习奖励设计</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p:txBody>
      </p:sp>
      <p:pic>
        <p:nvPicPr>
          <p:cNvPr id="8" name="图片 7">
            <a:extLst>
              <a:ext uri="{FF2B5EF4-FFF2-40B4-BE49-F238E27FC236}">
                <a16:creationId xmlns:a16="http://schemas.microsoft.com/office/drawing/2014/main" id="{E2658676-C808-B616-0B10-C9726D3F53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19929" y="2241667"/>
            <a:ext cx="4097280" cy="3841200"/>
          </a:xfrm>
          <a:prstGeom prst="rect">
            <a:avLst/>
          </a:prstGeom>
        </p:spPr>
      </p:pic>
      <p:sp>
        <p:nvSpPr>
          <p:cNvPr id="3" name="文本框 2">
            <a:extLst>
              <a:ext uri="{FF2B5EF4-FFF2-40B4-BE49-F238E27FC236}">
                <a16:creationId xmlns:a16="http://schemas.microsoft.com/office/drawing/2014/main" id="{965B255E-DE09-C326-7660-CB5BB53189D9}"/>
              </a:ext>
            </a:extLst>
          </p:cNvPr>
          <p:cNvSpPr txBox="1"/>
          <p:nvPr/>
        </p:nvSpPr>
        <p:spPr>
          <a:xfrm>
            <a:off x="599364" y="2011652"/>
            <a:ext cx="4593514" cy="3609065"/>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熟悉</a:t>
            </a:r>
            <a:r>
              <a:rPr lang="en-US" altLang="zh-CN" sz="1400" dirty="0">
                <a:latin typeface="Microsoft YaHei" panose="020B0503020204020204" pitchFamily="34" charset="-122"/>
                <a:ea typeface="Microsoft YaHei" panose="020B0503020204020204" pitchFamily="34" charset="-122"/>
              </a:rPr>
              <a:t>MARIO</a:t>
            </a:r>
            <a:r>
              <a:rPr lang="zh-CN" altLang="en-US" sz="1400" dirty="0">
                <a:latin typeface="Microsoft YaHei" panose="020B0503020204020204" pitchFamily="34" charset="-122"/>
                <a:ea typeface="Microsoft YaHei" panose="020B0503020204020204" pitchFamily="34" charset="-122"/>
              </a:rPr>
              <a:t> </a:t>
            </a:r>
            <a:r>
              <a:rPr lang="en-US" altLang="zh-CN" sz="1400" i="0" dirty="0">
                <a:effectLst/>
                <a:latin typeface="Microsoft YaHei" panose="020B0503020204020204" pitchFamily="34" charset="-122"/>
                <a:ea typeface="Microsoft YaHei" panose="020B0503020204020204" pitchFamily="34" charset="-122"/>
              </a:rPr>
              <a:t>baseline</a:t>
            </a:r>
            <a:r>
              <a:rPr lang="zh-CN" altLang="en-US" sz="1400" i="0" dirty="0">
                <a:effectLst/>
                <a:latin typeface="Microsoft YaHei" panose="020B0503020204020204" pitchFamily="34" charset="-122"/>
                <a:ea typeface="Microsoft YaHei" panose="020B0503020204020204" pitchFamily="34" charset="-122"/>
              </a:rPr>
              <a:t>的强化学习算法流程：</a:t>
            </a:r>
            <a:r>
              <a:rPr lang="en-US" altLang="zh-CN" sz="1400" i="0" dirty="0">
                <a:effectLst/>
                <a:latin typeface="Microsoft YaHei" panose="020B0503020204020204" pitchFamily="34" charset="-122"/>
                <a:ea typeface="Microsoft YaHei" panose="020B0503020204020204" pitchFamily="34" charset="-122"/>
              </a:rPr>
              <a:t>DQN</a:t>
            </a:r>
            <a:r>
              <a:rPr lang="zh-CN" altLang="en-US" sz="1400" i="0" dirty="0">
                <a:effectLst/>
                <a:latin typeface="Microsoft YaHei" panose="020B0503020204020204" pitchFamily="34" charset="-122"/>
                <a:ea typeface="Microsoft YaHei" panose="020B0503020204020204" pitchFamily="34" charset="-122"/>
              </a:rPr>
              <a:t>算法原理，算法对状态输入动作输出的处理，奖励设置，经验池</a:t>
            </a:r>
            <a:r>
              <a:rPr lang="en-US" altLang="zh-CN" sz="1400" i="0" dirty="0">
                <a:effectLst/>
                <a:latin typeface="Microsoft YaHei" panose="020B0503020204020204" pitchFamily="34" charset="-122"/>
                <a:ea typeface="Microsoft YaHei" panose="020B0503020204020204" pitchFamily="34" charset="-122"/>
              </a:rPr>
              <a:t>buffer</a:t>
            </a:r>
            <a:r>
              <a:rPr lang="zh-CN" altLang="en-US" sz="1400" i="0" dirty="0">
                <a:effectLst/>
                <a:latin typeface="Microsoft YaHei" panose="020B0503020204020204" pitchFamily="34" charset="-122"/>
                <a:ea typeface="Microsoft YaHei" panose="020B0503020204020204" pitchFamily="34" charset="-122"/>
              </a:rPr>
              <a:t>对算法的影响</a:t>
            </a:r>
            <a:endParaRPr lang="en-US" altLang="zh-CN" sz="1400" i="0" dirty="0">
              <a:effectLst/>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US" sz="1400" i="0" dirty="0">
                <a:effectLst/>
                <a:latin typeface="Microsoft YaHei" panose="020B0503020204020204" pitchFamily="34" charset="-122"/>
                <a:ea typeface="Microsoft YaHei" panose="020B0503020204020204" pitchFamily="34" charset="-122"/>
              </a:rPr>
              <a:t>提高马里奥通关的分数：如吃蘑菇，打死更多小怪。方法如：对输入状态与输出动作的特征工程进一步处理，如：多帧堆叠、放缩观测图像、跳帧等；优化奖励设置，如增加吃蘑菇加奖励的机制。</a:t>
            </a:r>
            <a:endParaRPr lang="en-US" altLang="zh-CN" sz="1400" i="0" dirty="0">
              <a:effectLst/>
              <a:latin typeface="Microsoft YaHei" panose="020B0503020204020204" pitchFamily="34" charset="-122"/>
              <a:ea typeface="Microsoft YaHei" panose="020B0503020204020204" pitchFamily="34" charset="-122"/>
            </a:endParaRPr>
          </a:p>
          <a:p>
            <a:pPr marL="285750" indent="-285750" algn="l">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优化任务训练：可以采用更强健的强化学习算法如：</a:t>
            </a:r>
            <a:r>
              <a:rPr lang="en-US" altLang="zh-CN" sz="1400" dirty="0">
                <a:latin typeface="Microsoft YaHei" panose="020B0503020204020204" pitchFamily="34" charset="-122"/>
                <a:ea typeface="Microsoft YaHei" panose="020B0503020204020204" pitchFamily="34" charset="-122"/>
              </a:rPr>
              <a:t>TD3</a:t>
            </a:r>
            <a:r>
              <a:rPr lang="zh-CN" altLang="en-US" sz="1400" dirty="0">
                <a:latin typeface="Microsoft YaHei" panose="020B0503020204020204" pitchFamily="34" charset="-122"/>
                <a:ea typeface="Microsoft YaHei" panose="020B0503020204020204" pitchFamily="34" charset="-122"/>
              </a:rPr>
              <a:t>，</a:t>
            </a:r>
            <a:r>
              <a:rPr lang="en-US" altLang="zh-CN" sz="1400" dirty="0">
                <a:latin typeface="Microsoft YaHei" panose="020B0503020204020204" pitchFamily="34" charset="-122"/>
                <a:ea typeface="Microsoft YaHei" panose="020B0503020204020204" pitchFamily="34" charset="-122"/>
              </a:rPr>
              <a:t>PPO</a:t>
            </a:r>
            <a:r>
              <a:rPr lang="zh-CN" altLang="en-US" sz="1400" dirty="0">
                <a:latin typeface="Microsoft YaHei" panose="020B0503020204020204" pitchFamily="34" charset="-122"/>
                <a:ea typeface="Microsoft YaHei" panose="020B0503020204020204" pitchFamily="34" charset="-122"/>
              </a:rPr>
              <a:t>，</a:t>
            </a:r>
            <a:r>
              <a:rPr lang="en-US" altLang="zh-CN" sz="1400" dirty="0">
                <a:latin typeface="Microsoft YaHei" panose="020B0503020204020204" pitchFamily="34" charset="-122"/>
                <a:ea typeface="Microsoft YaHei" panose="020B0503020204020204" pitchFamily="34" charset="-122"/>
              </a:rPr>
              <a:t>SAC</a:t>
            </a:r>
            <a:r>
              <a:rPr lang="zh-CN" altLang="en-US" sz="1400" dirty="0">
                <a:latin typeface="Microsoft YaHei" panose="020B0503020204020204" pitchFamily="34" charset="-122"/>
                <a:ea typeface="Microsoft YaHei" panose="020B0503020204020204" pitchFamily="34" charset="-122"/>
              </a:rPr>
              <a:t>等等</a:t>
            </a:r>
            <a:endParaRPr lang="en-US" altLang="zh-CN" sz="1400" dirty="0">
              <a:latin typeface="Microsoft YaHei" panose="020B0503020204020204" pitchFamily="34" charset="-122"/>
              <a:ea typeface="Microsoft YaHei" panose="020B0503020204020204" pitchFamily="34" charset="-122"/>
            </a:endParaRPr>
          </a:p>
          <a:p>
            <a:pPr algn="l">
              <a:lnSpc>
                <a:spcPct val="150000"/>
              </a:lnSpc>
            </a:pPr>
            <a:endParaRPr lang="en-US" altLang="zh-CN" sz="1400" i="0" dirty="0">
              <a:effectLst/>
              <a:latin typeface="Microsoft YaHei" panose="020B0503020204020204" pitchFamily="34" charset="-122"/>
              <a:ea typeface="Microsoft YaHei" panose="020B0503020204020204" pitchFamily="34" charset="-122"/>
            </a:endParaRPr>
          </a:p>
          <a:p>
            <a:pPr marL="285750" indent="-285750" algn="l">
              <a:lnSpc>
                <a:spcPct val="150000"/>
              </a:lnSpc>
              <a:buFont typeface="Arial" panose="020B0604020202020204" pitchFamily="34" charset="0"/>
              <a:buChar char="•"/>
            </a:pPr>
            <a:endParaRPr lang="zh-CN" altLang="en-US" sz="1400" i="0" dirty="0">
              <a:effectLst/>
              <a:latin typeface="Microsoft YaHei" panose="020B0503020204020204" pitchFamily="34" charset="-122"/>
              <a:ea typeface="Microsoft YaHei" panose="020B0503020204020204" pitchFamily="34" charset="-122"/>
            </a:endParaRPr>
          </a:p>
        </p:txBody>
      </p:sp>
      <p:sp>
        <p:nvSpPr>
          <p:cNvPr id="7" name="文本框 6">
            <a:extLst>
              <a:ext uri="{FF2B5EF4-FFF2-40B4-BE49-F238E27FC236}">
                <a16:creationId xmlns:a16="http://schemas.microsoft.com/office/drawing/2014/main" id="{188A4497-59F3-7715-6D38-AC99938A25EA}"/>
              </a:ext>
            </a:extLst>
          </p:cNvPr>
          <p:cNvSpPr txBox="1"/>
          <p:nvPr/>
        </p:nvSpPr>
        <p:spPr>
          <a:xfrm>
            <a:off x="723827" y="5000550"/>
            <a:ext cx="6096000" cy="880369"/>
          </a:xfrm>
          <a:prstGeom prst="rect">
            <a:avLst/>
          </a:prstGeom>
          <a:noFill/>
        </p:spPr>
        <p:txBody>
          <a:bodyPr wrap="square">
            <a:spAutoFit/>
          </a:bodyPr>
          <a:lstStyle/>
          <a:p>
            <a:pPr algn="l">
              <a:lnSpc>
                <a:spcPct val="150000"/>
              </a:lnSpc>
            </a:pPr>
            <a:r>
              <a:rPr lang="zh-CN" altLang="en-US" sz="1800" i="0" dirty="0">
                <a:effectLst/>
                <a:latin typeface="Microsoft YaHei" panose="020B0503020204020204" pitchFamily="34" charset="-122"/>
                <a:ea typeface="Microsoft YaHei" panose="020B0503020204020204" pitchFamily="34" charset="-122"/>
              </a:rPr>
              <a:t>项目链接：</a:t>
            </a:r>
            <a:br>
              <a:rPr lang="en-US" altLang="zh-CN" sz="1800" dirty="0">
                <a:latin typeface="Microsoft YaHei" panose="020B0503020204020204" pitchFamily="34" charset="-122"/>
                <a:ea typeface="Microsoft YaHei" panose="020B0503020204020204" pitchFamily="34" charset="-122"/>
              </a:rPr>
            </a:br>
            <a:r>
              <a:rPr lang="zh-CN" altLang="en-US" sz="1800" dirty="0"/>
              <a:t>https://github.com/roclark/super-mario-bros-dqn</a:t>
            </a:r>
          </a:p>
        </p:txBody>
      </p:sp>
    </p:spTree>
    <p:extLst>
      <p:ext uri="{BB962C8B-B14F-4D97-AF65-F5344CB8AC3E}">
        <p14:creationId xmlns:p14="http://schemas.microsoft.com/office/powerpoint/2010/main" val="2697736857"/>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401465" y="2222839"/>
            <a:ext cx="5531742" cy="1812925"/>
          </a:xfrm>
          <a:prstGeom prst="rect">
            <a:avLst/>
          </a:prstGeom>
          <a:noFill/>
        </p:spPr>
        <p:txBody>
          <a:bodyPr wrap="square">
            <a:spAutoFit/>
          </a:bodyPr>
          <a:lstStyle/>
          <a:p>
            <a:pPr marL="0" marR="0" lvl="0" indent="0" algn="just" defTabSz="914400" rtl="0" eaLnBrk="1" fontAlgn="auto" latinLnBrk="0" hangingPunct="1">
              <a:lnSpc>
                <a:spcPct val="16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sp>
        <p:nvSpPr>
          <p:cNvPr id="6" name="内容占位符 3">
            <a:extLst>
              <a:ext uri="{FF2B5EF4-FFF2-40B4-BE49-F238E27FC236}">
                <a16:creationId xmlns:a16="http://schemas.microsoft.com/office/drawing/2014/main" id="{F0BB1387-75E8-600D-634D-3774B2E288D6}"/>
              </a:ext>
            </a:extLst>
          </p:cNvPr>
          <p:cNvSpPr txBox="1">
            <a:spLocks/>
          </p:cNvSpPr>
          <p:nvPr/>
        </p:nvSpPr>
        <p:spPr>
          <a:xfrm>
            <a:off x="490220" y="1148800"/>
            <a:ext cx="10854040"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1CADE4">
                  <a:lumMod val="75000"/>
                </a:srgbClr>
              </a:buClr>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多智能体强化学习：</a:t>
            </a:r>
            <a:r>
              <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rPr>
              <a:t>Multi-Agent Path Planning</a:t>
            </a:r>
          </a:p>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强化学习项目基本流程，输入状态，输出动作的特征工程处理，强化学习奖励设计</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p:txBody>
      </p:sp>
      <p:sp>
        <p:nvSpPr>
          <p:cNvPr id="3" name="文本框 2">
            <a:extLst>
              <a:ext uri="{FF2B5EF4-FFF2-40B4-BE49-F238E27FC236}">
                <a16:creationId xmlns:a16="http://schemas.microsoft.com/office/drawing/2014/main" id="{965B255E-DE09-C326-7660-CB5BB53189D9}"/>
              </a:ext>
            </a:extLst>
          </p:cNvPr>
          <p:cNvSpPr txBox="1"/>
          <p:nvPr/>
        </p:nvSpPr>
        <p:spPr>
          <a:xfrm>
            <a:off x="478343" y="2005751"/>
            <a:ext cx="5495972" cy="3367397"/>
          </a:xfrm>
          <a:prstGeom prst="rect">
            <a:avLst/>
          </a:prstGeom>
          <a:noFill/>
        </p:spPr>
        <p:txBody>
          <a:bodyPr wrap="square">
            <a:spAutoFit/>
          </a:bodyPr>
          <a:lstStyle/>
          <a:p>
            <a:pPr marL="285750" indent="-285750" algn="l">
              <a:buFont typeface="Arial" panose="020B0604020202020204" pitchFamily="34" charset="0"/>
              <a:buChar char="•"/>
            </a:pPr>
            <a:r>
              <a:rPr lang="zh-CN" altLang="en-US" b="1" i="0" dirty="0">
                <a:effectLst/>
                <a:latin typeface="Microsoft YaHei" panose="020B0503020204020204" pitchFamily="34" charset="-122"/>
                <a:ea typeface="Microsoft YaHei" panose="020B0503020204020204" pitchFamily="34" charset="-122"/>
              </a:rPr>
              <a:t>熟悉基础算法流程</a:t>
            </a:r>
            <a:r>
              <a:rPr lang="zh-CN" altLang="en-US" b="0" i="0" dirty="0">
                <a:effectLst/>
                <a:latin typeface="Microsoft YaHei" panose="020B0503020204020204" pitchFamily="34" charset="-122"/>
                <a:ea typeface="Microsoft YaHei" panose="020B0503020204020204" pitchFamily="34" charset="-122"/>
              </a:rPr>
              <a:t>：理解多智能体环境下的路径规划问题，实现并集成冲突检测和解决机制。</a:t>
            </a:r>
            <a:endParaRPr lang="en-US" altLang="zh-CN" b="0" i="0" dirty="0">
              <a:effectLst/>
              <a:latin typeface="Microsoft YaHei" panose="020B0503020204020204" pitchFamily="34" charset="-122"/>
              <a:ea typeface="Microsoft YaHei" panose="020B0503020204020204" pitchFamily="34" charset="-122"/>
            </a:endParaRPr>
          </a:p>
          <a:p>
            <a:pPr marL="285750" indent="-285750" algn="l">
              <a:buFont typeface="Arial" panose="020B0604020202020204" pitchFamily="34" charset="0"/>
              <a:buChar char="•"/>
            </a:pPr>
            <a:r>
              <a:rPr lang="zh-CN" altLang="en-US" b="1" i="0" dirty="0">
                <a:effectLst/>
                <a:latin typeface="Microsoft YaHei" panose="020B0503020204020204" pitchFamily="34" charset="-122"/>
                <a:ea typeface="Microsoft YaHei" panose="020B0503020204020204" pitchFamily="34" charset="-122"/>
              </a:rPr>
              <a:t>性能评估</a:t>
            </a:r>
            <a:r>
              <a:rPr lang="zh-CN" altLang="en-US" b="0" i="0" dirty="0">
                <a:effectLst/>
                <a:latin typeface="Microsoft YaHei" panose="020B0503020204020204" pitchFamily="34" charset="-122"/>
                <a:ea typeface="Microsoft YaHei" panose="020B0503020204020204" pitchFamily="34" charset="-122"/>
              </a:rPr>
              <a:t>：对所实现的路径规划算法进行性能评估，包括但不限于路径效率、计算时间和冲突解决的有效性。</a:t>
            </a:r>
            <a:endParaRPr lang="en-US" altLang="zh-CN" b="0" i="0" dirty="0">
              <a:effectLst/>
              <a:latin typeface="Microsoft YaHei" panose="020B0503020204020204" pitchFamily="34" charset="-122"/>
              <a:ea typeface="Microsoft YaHei" panose="020B0503020204020204" pitchFamily="34" charset="-122"/>
            </a:endParaRPr>
          </a:p>
          <a:p>
            <a:pPr marL="285750" indent="-285750" algn="l">
              <a:buFont typeface="Arial" panose="020B0604020202020204" pitchFamily="34" charset="0"/>
              <a:buChar char="•"/>
            </a:pPr>
            <a:r>
              <a:rPr lang="zh-CN" altLang="en-US" b="1" i="0" dirty="0">
                <a:effectLst/>
                <a:latin typeface="Microsoft YaHei" panose="020B0503020204020204" pitchFamily="34" charset="-122"/>
                <a:ea typeface="Microsoft YaHei" panose="020B0503020204020204" pitchFamily="34" charset="-122"/>
              </a:rPr>
              <a:t>算法调优</a:t>
            </a:r>
            <a:r>
              <a:rPr lang="zh-CN" altLang="en-US" b="0" i="0" dirty="0">
                <a:effectLst/>
                <a:latin typeface="Microsoft YaHei" panose="020B0503020204020204" pitchFamily="34" charset="-122"/>
                <a:ea typeface="Microsoft YaHei" panose="020B0503020204020204" pitchFamily="34" charset="-122"/>
              </a:rPr>
              <a:t>：对算法进行优化，提高路径规划的效率或适应更复杂的环境（如更大的地图、更多的智能体）。实现更高级的路径规划策略，如协作规划、动态规划调整等。</a:t>
            </a:r>
          </a:p>
          <a:p>
            <a:pPr marL="0" marR="0" lvl="0" indent="0" algn="l" defTabSz="914400" rtl="0" eaLnBrk="1" fontAlgn="auto" latinLnBrk="0" hangingPunct="1">
              <a:lnSpc>
                <a:spcPct val="150000"/>
              </a:lnSpc>
              <a:spcBef>
                <a:spcPts val="0"/>
              </a:spcBef>
              <a:spcAft>
                <a:spcPts val="0"/>
              </a:spcAft>
              <a:buClrTx/>
              <a:buSzTx/>
              <a:buFontTx/>
              <a:buNone/>
              <a:tabLst/>
              <a:defRPr/>
            </a:pPr>
            <a:endParaRPr kumimoji="0" lang="en-US" altLang="zh-CN" b="0" i="0" u="none" strike="noStrike" kern="1200" cap="none" spc="0" normalizeH="0" baseline="0" noProof="0" dirty="0">
              <a:ln>
                <a:noFill/>
              </a:ln>
              <a:effectLst/>
              <a:uLnTx/>
              <a:uFillTx/>
              <a:latin typeface="Microsoft YaHei" panose="020B0503020204020204" pitchFamily="34" charset="-122"/>
              <a:ea typeface="Microsoft YaHei" panose="020B0503020204020204" pitchFamily="34" charset="-122"/>
              <a:cs typeface="+mn-cs"/>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endParaRPr kumimoji="0" lang="zh-CN" altLang="en-US" b="0" i="0" u="none" strike="noStrike" kern="1200" cap="none" spc="0" normalizeH="0" baseline="0" noProof="0" dirty="0">
              <a:ln>
                <a:noFill/>
              </a:ln>
              <a:effectLst/>
              <a:uLnTx/>
              <a:uFillTx/>
              <a:latin typeface="Microsoft YaHei" panose="020B0503020204020204" pitchFamily="34" charset="-122"/>
              <a:ea typeface="Microsoft YaHei" panose="020B0503020204020204" pitchFamily="34" charset="-122"/>
              <a:cs typeface="+mn-cs"/>
            </a:endParaRPr>
          </a:p>
        </p:txBody>
      </p:sp>
      <p:sp>
        <p:nvSpPr>
          <p:cNvPr id="7" name="文本框 6">
            <a:extLst>
              <a:ext uri="{FF2B5EF4-FFF2-40B4-BE49-F238E27FC236}">
                <a16:creationId xmlns:a16="http://schemas.microsoft.com/office/drawing/2014/main" id="{188A4497-59F3-7715-6D38-AC99938A25EA}"/>
              </a:ext>
            </a:extLst>
          </p:cNvPr>
          <p:cNvSpPr txBox="1"/>
          <p:nvPr/>
        </p:nvSpPr>
        <p:spPr>
          <a:xfrm>
            <a:off x="662352" y="4935929"/>
            <a:ext cx="6096000" cy="880369"/>
          </a:xfrm>
          <a:prstGeom prst="rect">
            <a:avLst/>
          </a:prstGeom>
          <a:noFill/>
        </p:spPr>
        <p:txBody>
          <a:bodyPr wrap="square">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项目链接：</a:t>
            </a:r>
            <a:br>
              <a:rPr kumimoji="0" lang="en-US" altLang="zh-CN" sz="18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br>
            <a:r>
              <a:rPr kumimoji="0" lang="en"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https://</a:t>
            </a:r>
            <a:r>
              <a:rPr kumimoji="0" lang="en" altLang="zh-CN" sz="1800" b="0" i="0" u="none" strike="noStrike" kern="1200" cap="none" spc="0" normalizeH="0" baseline="0" noProof="0" dirty="0" err="1">
                <a:ln>
                  <a:noFill/>
                </a:ln>
                <a:solidFill>
                  <a:prstClr val="black"/>
                </a:solidFill>
                <a:effectLst/>
                <a:uLnTx/>
                <a:uFillTx/>
                <a:latin typeface="Calibri"/>
                <a:ea typeface="宋体" panose="02010600030101010101" pitchFamily="2" charset="-122"/>
                <a:cs typeface="+mn-cs"/>
              </a:rPr>
              <a:t>github.com</a:t>
            </a:r>
            <a:r>
              <a:rPr kumimoji="0" lang="en"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/atb033/</a:t>
            </a:r>
            <a:r>
              <a:rPr kumimoji="0" lang="en" altLang="zh-CN" sz="1800" b="0" i="0" u="none" strike="noStrike" kern="1200" cap="none" spc="0" normalizeH="0" baseline="0" noProof="0" dirty="0" err="1">
                <a:ln>
                  <a:noFill/>
                </a:ln>
                <a:solidFill>
                  <a:prstClr val="black"/>
                </a:solidFill>
                <a:effectLst/>
                <a:uLnTx/>
                <a:uFillTx/>
                <a:latin typeface="Calibri"/>
                <a:ea typeface="宋体" panose="02010600030101010101" pitchFamily="2" charset="-122"/>
                <a:cs typeface="+mn-cs"/>
              </a:rPr>
              <a:t>multi_agent_path_planning</a:t>
            </a: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
        <p:nvSpPr>
          <p:cNvPr id="4" name="AutoShape 2" descr="Test 4">
            <a:extLst>
              <a:ext uri="{FF2B5EF4-FFF2-40B4-BE49-F238E27FC236}">
                <a16:creationId xmlns:a16="http://schemas.microsoft.com/office/drawing/2014/main" id="{0E290A02-922E-97CD-413A-8F6AFC233219}"/>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5" name="AutoShape 4" descr="Test 4">
            <a:extLst>
              <a:ext uri="{FF2B5EF4-FFF2-40B4-BE49-F238E27FC236}">
                <a16:creationId xmlns:a16="http://schemas.microsoft.com/office/drawing/2014/main" id="{997E704F-CA54-5A42-2A4F-2BA39139A11F}"/>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9" name="AutoShape 6" descr="Test 4">
            <a:extLst>
              <a:ext uri="{FF2B5EF4-FFF2-40B4-BE49-F238E27FC236}">
                <a16:creationId xmlns:a16="http://schemas.microsoft.com/office/drawing/2014/main" id="{F7AD4FD7-4A1B-ADF7-D694-BBA686F1A252}"/>
              </a:ext>
            </a:extLst>
          </p:cNvPr>
          <p:cNvSpPr>
            <a:spLocks noChangeAspect="1" noChangeArrowheads="1"/>
          </p:cNvSpPr>
          <p:nvPr/>
        </p:nvSpPr>
        <p:spPr bwMode="auto">
          <a:xfrm>
            <a:off x="6248400" y="3581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11" name="图片 10">
            <a:extLst>
              <a:ext uri="{FF2B5EF4-FFF2-40B4-BE49-F238E27FC236}">
                <a16:creationId xmlns:a16="http://schemas.microsoft.com/office/drawing/2014/main" id="{8AF21EA7-456A-49A4-AA82-7EEBD7689A7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3200" y="2270464"/>
            <a:ext cx="4077398" cy="4077398"/>
          </a:xfrm>
          <a:prstGeom prst="rect">
            <a:avLst/>
          </a:prstGeom>
        </p:spPr>
      </p:pic>
    </p:spTree>
    <p:extLst>
      <p:ext uri="{BB962C8B-B14F-4D97-AF65-F5344CB8AC3E}">
        <p14:creationId xmlns:p14="http://schemas.microsoft.com/office/powerpoint/2010/main" val="3282879618"/>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401465" y="2222839"/>
            <a:ext cx="5531742" cy="1812925"/>
          </a:xfrm>
          <a:prstGeom prst="rect">
            <a:avLst/>
          </a:prstGeom>
          <a:noFill/>
        </p:spPr>
        <p:txBody>
          <a:bodyPr wrap="square">
            <a:spAutoFit/>
          </a:bodyPr>
          <a:lstStyle/>
          <a:p>
            <a:pPr marL="0" marR="0" lvl="0" indent="0" algn="just" defTabSz="914400" rtl="0" eaLnBrk="1" fontAlgn="auto" latinLnBrk="0" hangingPunct="1">
              <a:lnSpc>
                <a:spcPct val="16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pic>
        <p:nvPicPr>
          <p:cNvPr id="8" name="图片 7">
            <a:extLst>
              <a:ext uri="{FF2B5EF4-FFF2-40B4-BE49-F238E27FC236}">
                <a16:creationId xmlns:a16="http://schemas.microsoft.com/office/drawing/2014/main" id="{7AC264F1-EDE6-E564-D328-B1DC8A71C502}"/>
              </a:ext>
            </a:extLst>
          </p:cNvPr>
          <p:cNvPicPr>
            <a:picLocks noChangeAspect="1"/>
          </p:cNvPicPr>
          <p:nvPr/>
        </p:nvPicPr>
        <p:blipFill rotWithShape="1">
          <a:blip r:embed="rId3">
            <a:extLst>
              <a:ext uri="{28A0092B-C50C-407E-A947-70E740481C1C}">
                <a14:useLocalDpi xmlns:a14="http://schemas.microsoft.com/office/drawing/2010/main" val="0"/>
              </a:ext>
            </a:extLst>
          </a:blip>
          <a:srcRect r="7980"/>
          <a:stretch/>
        </p:blipFill>
        <p:spPr>
          <a:xfrm>
            <a:off x="4485906" y="1545690"/>
            <a:ext cx="7706094" cy="4710617"/>
          </a:xfrm>
          <a:prstGeom prst="rect">
            <a:avLst/>
          </a:prstGeom>
        </p:spPr>
      </p:pic>
      <p:sp>
        <p:nvSpPr>
          <p:cNvPr id="3" name="文本框 2">
            <a:extLst>
              <a:ext uri="{FF2B5EF4-FFF2-40B4-BE49-F238E27FC236}">
                <a16:creationId xmlns:a16="http://schemas.microsoft.com/office/drawing/2014/main" id="{4DF54828-2EBF-A8AE-A3B0-41F945730E44}"/>
              </a:ext>
            </a:extLst>
          </p:cNvPr>
          <p:cNvSpPr txBox="1"/>
          <p:nvPr/>
        </p:nvSpPr>
        <p:spPr>
          <a:xfrm>
            <a:off x="499678" y="1997100"/>
            <a:ext cx="4211469" cy="2962734"/>
          </a:xfrm>
          <a:prstGeom prst="rect">
            <a:avLst/>
          </a:prstGeom>
          <a:noFill/>
        </p:spPr>
        <p:txBody>
          <a:bodyPr wrap="square">
            <a:spAutoFit/>
          </a:bodyPr>
          <a:lstStyle/>
          <a:p>
            <a:pPr marL="285750" indent="-285750" algn="l">
              <a:lnSpc>
                <a:spcPct val="150000"/>
              </a:lnSpc>
              <a:buFont typeface="Arial" panose="020B0604020202020204" pitchFamily="34" charset="0"/>
              <a:buChar char="•"/>
            </a:pPr>
            <a:r>
              <a:rPr lang="zh-CN" altLang="en-US" sz="1400" i="0" dirty="0">
                <a:effectLst/>
                <a:latin typeface="Microsoft YaHei" panose="020B0503020204020204" pitchFamily="34" charset="-122"/>
                <a:ea typeface="Microsoft YaHei" panose="020B0503020204020204" pitchFamily="34" charset="-122"/>
              </a:rPr>
              <a:t>简单介绍：通过大量的蛋白质结构数据，</a:t>
            </a:r>
            <a:r>
              <a:rPr lang="en" altLang="zh-CN" sz="1400" i="0" dirty="0" err="1">
                <a:effectLst/>
                <a:latin typeface="Microsoft YaHei" panose="020B0503020204020204" pitchFamily="34" charset="-122"/>
                <a:ea typeface="Microsoft YaHei" panose="020B0503020204020204" pitchFamily="34" charset="-122"/>
              </a:rPr>
              <a:t>AlphaFold</a:t>
            </a:r>
            <a:r>
              <a:rPr lang="zh-CN" altLang="en-US" sz="1400" i="0" dirty="0">
                <a:effectLst/>
                <a:latin typeface="Microsoft YaHei" panose="020B0503020204020204" pitchFamily="34" charset="-122"/>
                <a:ea typeface="Microsoft YaHei" panose="020B0503020204020204" pitchFamily="34" charset="-122"/>
              </a:rPr>
              <a:t>能够学习氨基酸序列与其相应的三维结构之间的关系。</a:t>
            </a:r>
          </a:p>
          <a:p>
            <a:pPr marL="285750" indent="-285750" algn="l">
              <a:lnSpc>
                <a:spcPct val="150000"/>
              </a:lnSpc>
              <a:buFont typeface="Arial" panose="020B0604020202020204" pitchFamily="34" charset="0"/>
              <a:buChar char="•"/>
            </a:pPr>
            <a:r>
              <a:rPr lang="zh-CN" altLang="en-US" sz="1400" i="0" dirty="0">
                <a:effectLst/>
                <a:latin typeface="Microsoft YaHei" panose="020B0503020204020204" pitchFamily="34" charset="-122"/>
                <a:ea typeface="Microsoft YaHei" panose="020B0503020204020204" pitchFamily="34" charset="-122"/>
              </a:rPr>
              <a:t>结构预测：</a:t>
            </a:r>
            <a:r>
              <a:rPr lang="en" altLang="zh-CN" sz="1400" i="0" dirty="0" err="1">
                <a:effectLst/>
                <a:latin typeface="Microsoft YaHei" panose="020B0503020204020204" pitchFamily="34" charset="-122"/>
                <a:ea typeface="Microsoft YaHei" panose="020B0503020204020204" pitchFamily="34" charset="-122"/>
              </a:rPr>
              <a:t>AlphaFold</a:t>
            </a:r>
            <a:r>
              <a:rPr lang="zh-CN" altLang="en-US" sz="1400" i="0" dirty="0">
                <a:effectLst/>
                <a:latin typeface="Microsoft YaHei" panose="020B0503020204020204" pitchFamily="34" charset="-122"/>
                <a:ea typeface="Microsoft YaHei" panose="020B0503020204020204" pitchFamily="34" charset="-122"/>
              </a:rPr>
              <a:t>预测蛋白质结构时，能生成多个可能的结构，并计算每种结构的置信度。</a:t>
            </a:r>
            <a:endParaRPr lang="en-US" altLang="zh-CN" sz="1400" i="0" dirty="0">
              <a:effectLst/>
              <a:latin typeface="Microsoft YaHei" panose="020B0503020204020204" pitchFamily="34" charset="-122"/>
              <a:ea typeface="Microsoft YaHei" panose="020B0503020204020204" pitchFamily="34" charset="-122"/>
            </a:endParaRPr>
          </a:p>
          <a:p>
            <a:pPr marL="285750" indent="-285750" algn="l">
              <a:lnSpc>
                <a:spcPct val="150000"/>
              </a:lnSpc>
              <a:buFont typeface="Arial" panose="020B0604020202020204" pitchFamily="34" charset="0"/>
              <a:buChar char="•"/>
            </a:pPr>
            <a:r>
              <a:rPr lang="zh-CN" altLang="en-US" sz="1400" dirty="0">
                <a:latin typeface="Microsoft YaHei" panose="020B0503020204020204" pitchFamily="34" charset="-122"/>
                <a:ea typeface="Microsoft YaHei" panose="020B0503020204020204" pitchFamily="34" charset="-122"/>
              </a:rPr>
              <a:t>供测试学习的数据集：（</a:t>
            </a:r>
            <a:r>
              <a:rPr lang="zh-CN" altLang="en-US" sz="1400" i="0" dirty="0">
                <a:effectLst/>
                <a:latin typeface="Microsoft YaHei" panose="020B0503020204020204" pitchFamily="34" charset="-122"/>
                <a:ea typeface="Microsoft YaHei" panose="020B0503020204020204" pitchFamily="34" charset="-122"/>
              </a:rPr>
              <a:t>这是一个提供关于蛋白质序列和功能的综合资源，包括蛋白质的注释信息和氨基酸序列）</a:t>
            </a:r>
            <a:br>
              <a:rPr lang="en-US" altLang="zh-CN" sz="1400" dirty="0">
                <a:latin typeface="Microsoft YaHei" panose="020B0503020204020204" pitchFamily="34" charset="-122"/>
                <a:ea typeface="Microsoft YaHei" panose="020B0503020204020204" pitchFamily="34" charset="-122"/>
              </a:rPr>
            </a:br>
            <a:r>
              <a:rPr lang="en" altLang="zh-CN" sz="1400" dirty="0">
                <a:latin typeface="Microsoft YaHei" panose="020B0503020204020204" pitchFamily="34" charset="-122"/>
                <a:ea typeface="Microsoft YaHei" panose="020B0503020204020204" pitchFamily="34" charset="-122"/>
              </a:rPr>
              <a:t>https://</a:t>
            </a:r>
            <a:r>
              <a:rPr lang="en" altLang="zh-CN" sz="1400" dirty="0" err="1">
                <a:latin typeface="Microsoft YaHei" panose="020B0503020204020204" pitchFamily="34" charset="-122"/>
                <a:ea typeface="Microsoft YaHei" panose="020B0503020204020204" pitchFamily="34" charset="-122"/>
              </a:rPr>
              <a:t>www.uniprot.org</a:t>
            </a:r>
            <a:r>
              <a:rPr lang="en" altLang="zh-CN" sz="1400" dirty="0">
                <a:latin typeface="Microsoft YaHei" panose="020B0503020204020204" pitchFamily="34" charset="-122"/>
                <a:ea typeface="Microsoft YaHei" panose="020B0503020204020204" pitchFamily="34" charset="-122"/>
              </a:rPr>
              <a:t>/</a:t>
            </a:r>
            <a:endParaRPr lang="zh-CN" altLang="en-US" sz="1400" i="0" dirty="0">
              <a:effectLst/>
              <a:latin typeface="Microsoft YaHei" panose="020B0503020204020204" pitchFamily="34" charset="-122"/>
              <a:ea typeface="Microsoft YaHei" panose="020B0503020204020204" pitchFamily="34" charset="-122"/>
            </a:endParaRPr>
          </a:p>
        </p:txBody>
      </p:sp>
      <p:sp>
        <p:nvSpPr>
          <p:cNvPr id="4" name="内容占位符 3">
            <a:extLst>
              <a:ext uri="{FF2B5EF4-FFF2-40B4-BE49-F238E27FC236}">
                <a16:creationId xmlns:a16="http://schemas.microsoft.com/office/drawing/2014/main" id="{01CCE146-11A1-0100-3D85-7F198F592956}"/>
              </a:ext>
            </a:extLst>
          </p:cNvPr>
          <p:cNvSpPr txBox="1">
            <a:spLocks/>
          </p:cNvSpPr>
          <p:nvPr/>
        </p:nvSpPr>
        <p:spPr>
          <a:xfrm>
            <a:off x="490220" y="1148800"/>
            <a:ext cx="10854040"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1CADE4">
                  <a:lumMod val="75000"/>
                </a:srgbClr>
              </a:buClr>
            </a:pPr>
            <a:r>
              <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rPr>
              <a:t>AI</a:t>
            </a: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 </a:t>
            </a:r>
            <a:r>
              <a:rPr lang="en-US" altLang="zh-CN" dirty="0">
                <a:solidFill>
                  <a:sysClr val="windowText" lastClr="000000"/>
                </a:solidFill>
                <a:latin typeface="Arial"/>
                <a:ea typeface="微软雅黑"/>
              </a:rPr>
              <a:t>F</a:t>
            </a:r>
            <a:r>
              <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rPr>
              <a:t>or</a:t>
            </a: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 </a:t>
            </a:r>
            <a:r>
              <a:rPr lang="en-US" altLang="zh-CN" dirty="0">
                <a:solidFill>
                  <a:sysClr val="windowText" lastClr="000000"/>
                </a:solidFill>
                <a:latin typeface="Arial"/>
                <a:ea typeface="微软雅黑"/>
              </a:rPr>
              <a:t>S</a:t>
            </a:r>
            <a:r>
              <a:rPr kumimoji="0" lang="en-US" altLang="zh-CN" sz="1800" b="0" i="0" u="none" strike="noStrike" kern="1200" cap="none" spc="0" normalizeH="0" baseline="0" noProof="0" dirty="0" err="1">
                <a:ln>
                  <a:noFill/>
                </a:ln>
                <a:solidFill>
                  <a:sysClr val="windowText" lastClr="000000"/>
                </a:solidFill>
                <a:effectLst/>
                <a:uLnTx/>
                <a:uFillTx/>
                <a:latin typeface="Arial"/>
                <a:ea typeface="微软雅黑"/>
                <a:cs typeface="+mn-cs"/>
              </a:rPr>
              <a:t>cience</a:t>
            </a: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a:t>
            </a:r>
            <a:r>
              <a:rPr kumimoji="0" lang="en" altLang="zh-CN" sz="1800" b="0" i="0" u="none" strike="noStrike" kern="1200" cap="none" spc="0" normalizeH="0" baseline="0" noProof="0" dirty="0" err="1">
                <a:ln>
                  <a:noFill/>
                </a:ln>
                <a:solidFill>
                  <a:sysClr val="windowText" lastClr="000000"/>
                </a:solidFill>
                <a:effectLst/>
                <a:uLnTx/>
                <a:uFillTx/>
                <a:latin typeface="Arial"/>
                <a:ea typeface="微软雅黑"/>
                <a:cs typeface="+mn-cs"/>
              </a:rPr>
              <a:t>AlphaFold</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lang="zh-CN" altLang="en-US" b="0" i="0" dirty="0">
                <a:effectLst/>
                <a:latin typeface="Microsoft YaHei" panose="020B0503020204020204" pitchFamily="34" charset="-122"/>
                <a:ea typeface="Microsoft YaHei" panose="020B0503020204020204" pitchFamily="34" charset="-122"/>
              </a:rPr>
              <a:t>使用深度学习技术来预测蛋白质的三维结构</a:t>
            </a:r>
            <a:endParaRPr kumimoji="0" lang="zh-CN" altLang="en-US" sz="1800" b="0" i="0" u="none" strike="noStrike" kern="1200" cap="none" spc="0" normalizeH="0" baseline="0" noProof="0" dirty="0">
              <a:ln>
                <a:noFill/>
              </a:ln>
              <a:effectLst/>
              <a:uLnTx/>
              <a:uFillTx/>
              <a:latin typeface="Microsoft YaHei" panose="020B0503020204020204" pitchFamily="34" charset="-122"/>
              <a:ea typeface="Microsoft YaHei" panose="020B0503020204020204" pitchFamily="34" charset="-122"/>
            </a:endParaRPr>
          </a:p>
        </p:txBody>
      </p:sp>
      <p:sp>
        <p:nvSpPr>
          <p:cNvPr id="10" name="文本框 9">
            <a:extLst>
              <a:ext uri="{FF2B5EF4-FFF2-40B4-BE49-F238E27FC236}">
                <a16:creationId xmlns:a16="http://schemas.microsoft.com/office/drawing/2014/main" id="{CCB3C557-542D-6EF5-4B6A-352A8EA28849}"/>
              </a:ext>
            </a:extLst>
          </p:cNvPr>
          <p:cNvSpPr txBox="1"/>
          <p:nvPr/>
        </p:nvSpPr>
        <p:spPr>
          <a:xfrm>
            <a:off x="555100" y="5484968"/>
            <a:ext cx="6096000" cy="646331"/>
          </a:xfrm>
          <a:prstGeom prst="rect">
            <a:avLst/>
          </a:prstGeom>
          <a:noFill/>
        </p:spPr>
        <p:txBody>
          <a:bodyPr wrap="square">
            <a:spAutoFit/>
          </a:bodyPr>
          <a:lstStyle/>
          <a:p>
            <a:r>
              <a:rPr lang="zh-CN" altLang="en-US" dirty="0">
                <a:latin typeface="Microsoft YaHei" panose="020B0503020204020204" pitchFamily="34" charset="-122"/>
                <a:ea typeface="Microsoft YaHei" panose="020B0503020204020204" pitchFamily="34" charset="-122"/>
              </a:rPr>
              <a:t>项目链接：</a:t>
            </a:r>
            <a:br>
              <a:rPr lang="en-US" altLang="zh-CN" dirty="0">
                <a:latin typeface="Microsoft YaHei" panose="020B0503020204020204" pitchFamily="34" charset="-122"/>
                <a:ea typeface="Microsoft YaHei" panose="020B0503020204020204" pitchFamily="34" charset="-122"/>
              </a:rPr>
            </a:br>
            <a:r>
              <a:rPr lang="zh-CN" altLang="en-US" dirty="0"/>
              <a:t>https://github.com/google-deepmind/alphafold</a:t>
            </a:r>
          </a:p>
        </p:txBody>
      </p:sp>
    </p:spTree>
    <p:extLst>
      <p:ext uri="{BB962C8B-B14F-4D97-AF65-F5344CB8AC3E}">
        <p14:creationId xmlns:p14="http://schemas.microsoft.com/office/powerpoint/2010/main" val="1427727038"/>
      </p:ext>
    </p:extLst>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sp>
        <p:nvSpPr>
          <p:cNvPr id="3" name="文本框 2">
            <a:extLst>
              <a:ext uri="{FF2B5EF4-FFF2-40B4-BE49-F238E27FC236}">
                <a16:creationId xmlns:a16="http://schemas.microsoft.com/office/drawing/2014/main" id="{4DF54828-2EBF-A8AE-A3B0-41F945730E44}"/>
              </a:ext>
            </a:extLst>
          </p:cNvPr>
          <p:cNvSpPr txBox="1"/>
          <p:nvPr/>
        </p:nvSpPr>
        <p:spPr>
          <a:xfrm>
            <a:off x="499678" y="1997100"/>
            <a:ext cx="4211469" cy="3372783"/>
          </a:xfrm>
          <a:prstGeom prst="rect">
            <a:avLst/>
          </a:prstGeom>
          <a:noFill/>
        </p:spPr>
        <p:txBody>
          <a:bodyPr wrap="square">
            <a:spAutoFit/>
          </a:bodyPr>
          <a:lstStyle/>
          <a:p>
            <a:pPr marL="285750" indent="-285750">
              <a:lnSpc>
                <a:spcPct val="150000"/>
              </a:lnSpc>
              <a:buFont typeface="Arial" panose="020B0604020202020204" pitchFamily="34" charset="0"/>
              <a:buChar char="•"/>
            </a:pPr>
            <a:r>
              <a:rPr lang="zh-CN" altLang="en-US" sz="1600" b="1" i="0" dirty="0">
                <a:effectLst/>
                <a:latin typeface="Microsoft YaHei" panose="020B0503020204020204" pitchFamily="34" charset="-122"/>
                <a:ea typeface="Microsoft YaHei" panose="020B0503020204020204" pitchFamily="34" charset="-122"/>
              </a:rPr>
              <a:t>模型调优</a:t>
            </a:r>
            <a:r>
              <a:rPr lang="zh-CN" altLang="en-US" sz="1600" b="0" i="0" dirty="0">
                <a:effectLst/>
                <a:latin typeface="Microsoft YaHei" panose="020B0503020204020204" pitchFamily="34" charset="-122"/>
                <a:ea typeface="Microsoft YaHei" panose="020B0503020204020204" pitchFamily="34" charset="-122"/>
              </a:rPr>
              <a:t>：通过调整模型超参数与优化模型结构提升准确率、生成图像的质量。如：调整网络架构，使用更强健的如</a:t>
            </a:r>
            <a:r>
              <a:rPr lang="en-US" altLang="zh-CN" sz="1600" b="0" i="0" dirty="0">
                <a:effectLst/>
                <a:latin typeface="Microsoft YaHei" panose="020B0503020204020204" pitchFamily="34" charset="-122"/>
                <a:ea typeface="Microsoft YaHei" panose="020B0503020204020204" pitchFamily="34" charset="-122"/>
              </a:rPr>
              <a:t>stable</a:t>
            </a:r>
            <a:r>
              <a:rPr lang="zh-CN" altLang="en-US" sz="1600" b="0" i="0" dirty="0">
                <a:effectLst/>
                <a:latin typeface="Microsoft YaHei" panose="020B0503020204020204" pitchFamily="34" charset="-122"/>
                <a:ea typeface="Microsoft YaHei" panose="020B0503020204020204" pitchFamily="34" charset="-122"/>
              </a:rPr>
              <a:t> </a:t>
            </a:r>
            <a:r>
              <a:rPr lang="en-US" altLang="zh-CN" sz="1600" b="0" i="0" dirty="0">
                <a:effectLst/>
                <a:latin typeface="Microsoft YaHei" panose="020B0503020204020204" pitchFamily="34" charset="-122"/>
                <a:ea typeface="Microsoft YaHei" panose="020B0503020204020204" pitchFamily="34" charset="-122"/>
              </a:rPr>
              <a:t>diffusion</a:t>
            </a:r>
            <a:r>
              <a:rPr lang="zh-CN" altLang="en-US" sz="1600" b="0" i="0" dirty="0">
                <a:effectLst/>
                <a:latin typeface="Microsoft YaHei" panose="020B0503020204020204" pitchFamily="34" charset="-122"/>
                <a:ea typeface="Microsoft YaHei" panose="020B0503020204020204" pitchFamily="34" charset="-122"/>
              </a:rPr>
              <a:t>网络</a:t>
            </a:r>
            <a:endParaRPr lang="en-US" altLang="zh-CN" sz="1600" b="0" i="0" dirty="0">
              <a:effectLst/>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US" sz="1600" b="0" i="0" dirty="0">
                <a:effectLst/>
                <a:latin typeface="Microsoft YaHei" panose="020B0503020204020204" pitchFamily="34" charset="-122"/>
                <a:ea typeface="Microsoft YaHei" panose="020B0503020204020204" pitchFamily="34" charset="-122"/>
              </a:rPr>
              <a:t>使用更多的数据集对算法进行测试：</a:t>
            </a:r>
            <a:br>
              <a:rPr lang="en-US" altLang="zh-CN" sz="1600" dirty="0">
                <a:latin typeface="Microsoft YaHei" panose="020B0503020204020204" pitchFamily="34" charset="-122"/>
                <a:ea typeface="Microsoft YaHei" panose="020B0503020204020204" pitchFamily="34" charset="-122"/>
              </a:rPr>
            </a:br>
            <a:r>
              <a:rPr lang="zh-CN" altLang="en-US" sz="1600" dirty="0">
                <a:latin typeface="Microsoft YaHei" panose="020B0503020204020204" pitchFamily="34" charset="-122"/>
                <a:ea typeface="Microsoft YaHei" panose="020B0503020204020204" pitchFamily="34" charset="-122"/>
              </a:rPr>
              <a:t>如</a:t>
            </a:r>
            <a:r>
              <a:rPr lang="en" altLang="zh-CN" sz="1600" b="1" i="0" dirty="0">
                <a:effectLst/>
                <a:latin typeface="Söhne"/>
              </a:rPr>
              <a:t>CIFAR-10/CIFAR-100</a:t>
            </a:r>
            <a:r>
              <a:rPr lang="zh-CN" altLang="en-US" sz="1600" b="1" i="0" dirty="0">
                <a:effectLst/>
                <a:latin typeface="Söhne"/>
              </a:rPr>
              <a:t>、</a:t>
            </a:r>
            <a:r>
              <a:rPr lang="en" altLang="zh-CN" sz="1600" b="1" i="0" dirty="0">
                <a:effectLst/>
                <a:latin typeface="Söhne"/>
              </a:rPr>
              <a:t>Oxford-IIIT Pet </a:t>
            </a:r>
            <a:r>
              <a:rPr lang="zh-CN" altLang="en-US" sz="1600" b="1" i="0" dirty="0">
                <a:effectLst/>
                <a:latin typeface="Söhne"/>
              </a:rPr>
              <a:t>数据集</a:t>
            </a:r>
            <a:endParaRPr lang="en-US" altLang="zh-CN" sz="1600" b="0" i="0" dirty="0">
              <a:effectLst/>
              <a:latin typeface="Microsoft YaHei" panose="020B0503020204020204" pitchFamily="34" charset="-122"/>
              <a:ea typeface="Microsoft YaHei" panose="020B0503020204020204" pitchFamily="34" charset="-122"/>
            </a:endParaRPr>
          </a:p>
          <a:p>
            <a:pPr marL="285750" indent="-285750">
              <a:lnSpc>
                <a:spcPct val="150000"/>
              </a:lnSpc>
              <a:buFont typeface="Arial" panose="020B0604020202020204" pitchFamily="34" charset="0"/>
              <a:buChar char="•"/>
            </a:pPr>
            <a:r>
              <a:rPr lang="zh-CN" altLang="en" sz="1600" b="0" i="0" dirty="0">
                <a:effectLst/>
                <a:latin typeface="Microsoft YaHei" panose="020B0503020204020204" pitchFamily="34" charset="-122"/>
                <a:ea typeface="Microsoft YaHei" panose="020B0503020204020204" pitchFamily="34" charset="-122"/>
              </a:rPr>
              <a:t>数据集</a:t>
            </a:r>
            <a:r>
              <a:rPr lang="en" altLang="zh-CN" sz="1600" b="0" i="0" dirty="0">
                <a:effectLst/>
                <a:latin typeface="Microsoft YaHei" panose="020B0503020204020204" pitchFamily="34" charset="-122"/>
                <a:ea typeface="Microsoft YaHei" panose="020B0503020204020204" pitchFamily="34" charset="-122"/>
              </a:rPr>
              <a:t>MNIST</a:t>
            </a:r>
            <a:r>
              <a:rPr lang="zh-CN" altLang="en-US" sz="1600" b="0" i="0" dirty="0">
                <a:effectLst/>
                <a:latin typeface="Microsoft YaHei" panose="020B0503020204020204" pitchFamily="34" charset="-122"/>
                <a:ea typeface="Microsoft YaHei" panose="020B0503020204020204" pitchFamily="34" charset="-122"/>
              </a:rPr>
              <a:t> </a:t>
            </a:r>
            <a:r>
              <a:rPr lang="en" altLang="zh-CN" sz="1600" b="0" i="0" dirty="0">
                <a:effectLst/>
                <a:latin typeface="Microsoft YaHei" panose="020B0503020204020204" pitchFamily="34" charset="-122"/>
                <a:ea typeface="Microsoft YaHei" panose="020B0503020204020204" pitchFamily="34" charset="-122"/>
              </a:rPr>
              <a:t>dataset:  </a:t>
            </a:r>
            <a:br>
              <a:rPr lang="en" altLang="zh-CN" sz="1600" b="0" i="0" dirty="0">
                <a:effectLst/>
                <a:latin typeface="Microsoft YaHei" panose="020B0503020204020204" pitchFamily="34" charset="-122"/>
                <a:ea typeface="Microsoft YaHei" panose="020B0503020204020204" pitchFamily="34" charset="-122"/>
              </a:rPr>
            </a:br>
            <a:r>
              <a:rPr lang="en" altLang="zh-CN" sz="1600" b="0" i="0" dirty="0">
                <a:effectLst/>
                <a:latin typeface="Microsoft YaHei" panose="020B0503020204020204" pitchFamily="34" charset="-122"/>
                <a:ea typeface="Microsoft YaHei" panose="020B0503020204020204" pitchFamily="34" charset="-122"/>
              </a:rPr>
              <a:t>http://</a:t>
            </a:r>
            <a:r>
              <a:rPr lang="en" altLang="zh-CN" sz="1600" b="0" i="0" dirty="0" err="1">
                <a:effectLst/>
                <a:latin typeface="Microsoft YaHei" panose="020B0503020204020204" pitchFamily="34" charset="-122"/>
                <a:ea typeface="Microsoft YaHei" panose="020B0503020204020204" pitchFamily="34" charset="-122"/>
              </a:rPr>
              <a:t>yann.lecun.com</a:t>
            </a:r>
            <a:r>
              <a:rPr lang="en" altLang="zh-CN" sz="1600" b="0" i="0" dirty="0">
                <a:effectLst/>
                <a:latin typeface="Microsoft YaHei" panose="020B0503020204020204" pitchFamily="34" charset="-122"/>
                <a:ea typeface="Microsoft YaHei" panose="020B0503020204020204" pitchFamily="34" charset="-122"/>
              </a:rPr>
              <a:t>/</a:t>
            </a:r>
            <a:r>
              <a:rPr lang="en" altLang="zh-CN" sz="1600" b="0" i="0" dirty="0" err="1">
                <a:effectLst/>
                <a:latin typeface="Microsoft YaHei" panose="020B0503020204020204" pitchFamily="34" charset="-122"/>
                <a:ea typeface="Microsoft YaHei" panose="020B0503020204020204" pitchFamily="34" charset="-122"/>
              </a:rPr>
              <a:t>exdb</a:t>
            </a:r>
            <a:r>
              <a:rPr lang="en" altLang="zh-CN" sz="1600" b="0" i="0" dirty="0">
                <a:effectLst/>
                <a:latin typeface="Microsoft YaHei" panose="020B0503020204020204" pitchFamily="34" charset="-122"/>
                <a:ea typeface="Microsoft YaHei" panose="020B0503020204020204" pitchFamily="34" charset="-122"/>
              </a:rPr>
              <a:t>/</a:t>
            </a:r>
            <a:r>
              <a:rPr lang="en" altLang="zh-CN" sz="1600" b="0" i="0" dirty="0" err="1">
                <a:effectLst/>
                <a:latin typeface="Microsoft YaHei" panose="020B0503020204020204" pitchFamily="34" charset="-122"/>
                <a:ea typeface="Microsoft YaHei" panose="020B0503020204020204" pitchFamily="34" charset="-122"/>
              </a:rPr>
              <a:t>mnist</a:t>
            </a:r>
            <a:r>
              <a:rPr lang="en" altLang="zh-CN" sz="1600" b="0" i="0" dirty="0">
                <a:effectLst/>
                <a:latin typeface="Microsoft YaHei" panose="020B0503020204020204" pitchFamily="34" charset="-122"/>
                <a:ea typeface="Microsoft YaHei" panose="020B0503020204020204" pitchFamily="34" charset="-122"/>
              </a:rPr>
              <a:t>/</a:t>
            </a:r>
          </a:p>
        </p:txBody>
      </p:sp>
      <p:sp>
        <p:nvSpPr>
          <p:cNvPr id="4" name="内容占位符 3">
            <a:extLst>
              <a:ext uri="{FF2B5EF4-FFF2-40B4-BE49-F238E27FC236}">
                <a16:creationId xmlns:a16="http://schemas.microsoft.com/office/drawing/2014/main" id="{01CCE146-11A1-0100-3D85-7F198F592956}"/>
              </a:ext>
            </a:extLst>
          </p:cNvPr>
          <p:cNvSpPr txBox="1">
            <a:spLocks/>
          </p:cNvSpPr>
          <p:nvPr/>
        </p:nvSpPr>
        <p:spPr>
          <a:xfrm>
            <a:off x="490220" y="1148800"/>
            <a:ext cx="10854040"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1CADE4">
                  <a:lumMod val="75000"/>
                </a:srgbClr>
              </a:buClr>
            </a:pPr>
            <a:r>
              <a:rPr lang="zh-CN" altLang="en-US" dirty="0">
                <a:solidFill>
                  <a:sysClr val="windowText" lastClr="000000"/>
                </a:solidFill>
                <a:latin typeface="Arial"/>
                <a:ea typeface="微软雅黑"/>
              </a:rPr>
              <a:t>图像生成：</a:t>
            </a:r>
            <a:r>
              <a:rPr lang="zh-CN" altLang="en-US" b="1" i="0" dirty="0">
                <a:effectLst/>
                <a:latin typeface="Söhne"/>
              </a:rPr>
              <a:t>基于</a:t>
            </a:r>
            <a:r>
              <a:rPr lang="en" altLang="zh-CN" b="1" i="0" dirty="0">
                <a:effectLst/>
                <a:latin typeface="Söhne"/>
              </a:rPr>
              <a:t>DCGAN</a:t>
            </a:r>
            <a:r>
              <a:rPr lang="zh-CN" altLang="en-US" b="1" i="0" dirty="0">
                <a:effectLst/>
                <a:latin typeface="Söhne"/>
              </a:rPr>
              <a:t>的</a:t>
            </a:r>
            <a:r>
              <a:rPr lang="en" altLang="zh-CN" b="1" i="0" dirty="0">
                <a:effectLst/>
                <a:latin typeface="Söhne"/>
              </a:rPr>
              <a:t>MNIST</a:t>
            </a:r>
            <a:r>
              <a:rPr lang="zh-CN" altLang="en-US" b="1" i="0" dirty="0">
                <a:effectLst/>
                <a:latin typeface="Söhne"/>
              </a:rPr>
              <a:t>手写数字生成</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a:buClr>
                <a:srgbClr val="1CADE4">
                  <a:lumMod val="75000"/>
                </a:srgbClr>
              </a:buClr>
            </a:pPr>
            <a:r>
              <a:rPr kumimoji="0" lang="zh-CN" altLang="en-US" sz="18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熟悉图像生成的基本原理，熟悉学习如何处理和生成图像数据，熟悉生成式网络的设计与训练流程</a:t>
            </a:r>
          </a:p>
        </p:txBody>
      </p:sp>
      <p:sp>
        <p:nvSpPr>
          <p:cNvPr id="10" name="文本框 9">
            <a:extLst>
              <a:ext uri="{FF2B5EF4-FFF2-40B4-BE49-F238E27FC236}">
                <a16:creationId xmlns:a16="http://schemas.microsoft.com/office/drawing/2014/main" id="{CCB3C557-542D-6EF5-4B6A-352A8EA28849}"/>
              </a:ext>
            </a:extLst>
          </p:cNvPr>
          <p:cNvSpPr txBox="1"/>
          <p:nvPr/>
        </p:nvSpPr>
        <p:spPr>
          <a:xfrm>
            <a:off x="555100" y="5484968"/>
            <a:ext cx="609600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项目链接：</a:t>
            </a:r>
            <a:br>
              <a:rPr kumimoji="0" lang="en-US" altLang="zh-CN" sz="18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br>
            <a:r>
              <a:rPr kumimoji="0" lang="en"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https://</a:t>
            </a:r>
            <a:r>
              <a:rPr kumimoji="0" lang="en" altLang="zh-CN" sz="1800" b="0" i="0" u="none" strike="noStrike" kern="1200" cap="none" spc="0" normalizeH="0" baseline="0" noProof="0" dirty="0" err="1">
                <a:ln>
                  <a:noFill/>
                </a:ln>
                <a:solidFill>
                  <a:prstClr val="black"/>
                </a:solidFill>
                <a:effectLst/>
                <a:uLnTx/>
                <a:uFillTx/>
                <a:latin typeface="Calibri"/>
                <a:ea typeface="宋体" panose="02010600030101010101" pitchFamily="2" charset="-122"/>
                <a:cs typeface="+mn-cs"/>
              </a:rPr>
              <a:t>github.com</a:t>
            </a:r>
            <a:r>
              <a:rPr kumimoji="0" lang="en"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a:t>
            </a:r>
            <a:r>
              <a:rPr kumimoji="0" lang="en" altLang="zh-CN" sz="1800" b="0" i="0" u="none" strike="noStrike" kern="1200" cap="none" spc="0" normalizeH="0" baseline="0" noProof="0" dirty="0" err="1">
                <a:ln>
                  <a:noFill/>
                </a:ln>
                <a:solidFill>
                  <a:prstClr val="black"/>
                </a:solidFill>
                <a:effectLst/>
                <a:uLnTx/>
                <a:uFillTx/>
                <a:latin typeface="Calibri"/>
                <a:ea typeface="宋体" panose="02010600030101010101" pitchFamily="2" charset="-122"/>
                <a:cs typeface="+mn-cs"/>
              </a:rPr>
              <a:t>znxlwm</a:t>
            </a:r>
            <a:r>
              <a:rPr kumimoji="0" lang="en"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a:t>
            </a:r>
            <a:r>
              <a:rPr kumimoji="0" lang="en" altLang="zh-CN" sz="1800" b="0" i="0" u="none" strike="noStrike" kern="1200" cap="none" spc="0" normalizeH="0" baseline="0" noProof="0" dirty="0" err="1">
                <a:ln>
                  <a:noFill/>
                </a:ln>
                <a:solidFill>
                  <a:prstClr val="black"/>
                </a:solidFill>
                <a:effectLst/>
                <a:uLnTx/>
                <a:uFillTx/>
                <a:latin typeface="Calibri"/>
                <a:ea typeface="宋体" panose="02010600030101010101" pitchFamily="2" charset="-122"/>
                <a:cs typeface="+mn-cs"/>
              </a:rPr>
              <a:t>tensorflow</a:t>
            </a:r>
            <a:r>
              <a:rPr kumimoji="0" lang="en"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-MNIST-GAN-DCGAN</a:t>
            </a: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pic>
        <p:nvPicPr>
          <p:cNvPr id="5" name="图片 4">
            <a:extLst>
              <a:ext uri="{FF2B5EF4-FFF2-40B4-BE49-F238E27FC236}">
                <a16:creationId xmlns:a16="http://schemas.microsoft.com/office/drawing/2014/main" id="{D81DBC0E-EC2B-2F14-671D-7CE2BAB81E98}"/>
              </a:ext>
            </a:extLst>
          </p:cNvPr>
          <p:cNvPicPr>
            <a:picLocks noChangeAspect="1"/>
          </p:cNvPicPr>
          <p:nvPr/>
        </p:nvPicPr>
        <p:blipFill rotWithShape="1">
          <a:blip r:embed="rId3"/>
          <a:srcRect l="66161"/>
          <a:stretch/>
        </p:blipFill>
        <p:spPr>
          <a:xfrm>
            <a:off x="8554727" y="2131708"/>
            <a:ext cx="2960008" cy="3201792"/>
          </a:xfrm>
          <a:prstGeom prst="rect">
            <a:avLst/>
          </a:prstGeom>
        </p:spPr>
      </p:pic>
      <p:pic>
        <p:nvPicPr>
          <p:cNvPr id="6" name="图片 5">
            <a:extLst>
              <a:ext uri="{FF2B5EF4-FFF2-40B4-BE49-F238E27FC236}">
                <a16:creationId xmlns:a16="http://schemas.microsoft.com/office/drawing/2014/main" id="{0ED792D4-E426-9B0F-788F-122C80A9F7B7}"/>
              </a:ext>
            </a:extLst>
          </p:cNvPr>
          <p:cNvPicPr>
            <a:picLocks noChangeAspect="1"/>
          </p:cNvPicPr>
          <p:nvPr/>
        </p:nvPicPr>
        <p:blipFill rotWithShape="1">
          <a:blip r:embed="rId3"/>
          <a:srcRect r="66161"/>
          <a:stretch/>
        </p:blipFill>
        <p:spPr>
          <a:xfrm>
            <a:off x="5594719" y="2152609"/>
            <a:ext cx="2960008" cy="3201792"/>
          </a:xfrm>
          <a:prstGeom prst="rect">
            <a:avLst/>
          </a:prstGeom>
        </p:spPr>
      </p:pic>
    </p:spTree>
    <p:extLst>
      <p:ext uri="{BB962C8B-B14F-4D97-AF65-F5344CB8AC3E}">
        <p14:creationId xmlns:p14="http://schemas.microsoft.com/office/powerpoint/2010/main" val="1667244827"/>
      </p:ext>
    </p:extLst>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sp>
        <p:nvSpPr>
          <p:cNvPr id="3" name="文本框 2">
            <a:extLst>
              <a:ext uri="{FF2B5EF4-FFF2-40B4-BE49-F238E27FC236}">
                <a16:creationId xmlns:a16="http://schemas.microsoft.com/office/drawing/2014/main" id="{4DF54828-2EBF-A8AE-A3B0-41F945730E44}"/>
              </a:ext>
            </a:extLst>
          </p:cNvPr>
          <p:cNvSpPr txBox="1"/>
          <p:nvPr/>
        </p:nvSpPr>
        <p:spPr>
          <a:xfrm>
            <a:off x="499678" y="1997100"/>
            <a:ext cx="4211469" cy="3742115"/>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基本介绍：由</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25</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个全自动的</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NPC</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生成的模拟世界，他们能在小镇中生活，自主对话，活动演化</a:t>
            </a:r>
            <a:endPar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论文：</a:t>
            </a:r>
            <a:r>
              <a:rPr kumimoji="0" lang="en"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hlinkClick r:id="rId3"/>
              </a:rPr>
              <a:t>https://arxiv.org/pdf/2304.03442.pdf</a:t>
            </a:r>
            <a:endPar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基于斯坦福小镇，尝试自己动手设计一个</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agent</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如：增加一个角色小镇中的司机</a:t>
            </a:r>
            <a:endPar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基于</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大模型：如</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GPT3.5</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GPT4</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a:t>
            </a:r>
            <a:r>
              <a:rPr kumimoji="0" lang="en"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LLAMA2 </a:t>
            </a:r>
            <a:r>
              <a:rPr kumimoji="0" lang="zh-CN" altLang="e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a:t>
            </a:r>
            <a:r>
              <a:rPr kumimoji="0" lang="en" altLang="zh-CN" sz="1600" b="0" i="0" u="none" strike="noStrike" kern="1200" cap="none" spc="0" normalizeH="0" baseline="0" noProof="0" dirty="0" err="1">
                <a:ln>
                  <a:noFill/>
                </a:ln>
                <a:solidFill>
                  <a:prstClr val="black"/>
                </a:solidFill>
                <a:effectLst/>
                <a:uLnTx/>
                <a:uFillTx/>
                <a:latin typeface="Microsoft YaHei" panose="020B0503020204020204" pitchFamily="34" charset="-122"/>
                <a:ea typeface="Microsoft YaHei" panose="020B0503020204020204" pitchFamily="34" charset="-122"/>
                <a:cs typeface="+mn-cs"/>
              </a:rPr>
              <a:t>chatglm</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等等</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API</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接口，搭建一个处理某项任务的</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agent</a:t>
            </a:r>
            <a:endPar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sp>
        <p:nvSpPr>
          <p:cNvPr id="4" name="内容占位符 3">
            <a:extLst>
              <a:ext uri="{FF2B5EF4-FFF2-40B4-BE49-F238E27FC236}">
                <a16:creationId xmlns:a16="http://schemas.microsoft.com/office/drawing/2014/main" id="{01CCE146-11A1-0100-3D85-7F198F592956}"/>
              </a:ext>
            </a:extLst>
          </p:cNvPr>
          <p:cNvSpPr txBox="1">
            <a:spLocks/>
          </p:cNvSpPr>
          <p:nvPr/>
        </p:nvSpPr>
        <p:spPr>
          <a:xfrm>
            <a:off x="490220" y="1148800"/>
            <a:ext cx="10854040"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rPr>
              <a:t>Agent</a:t>
            </a: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：斯坦福小镇</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基于大模型的自动化智能体</a:t>
            </a:r>
          </a:p>
        </p:txBody>
      </p:sp>
      <p:sp>
        <p:nvSpPr>
          <p:cNvPr id="10" name="文本框 9">
            <a:extLst>
              <a:ext uri="{FF2B5EF4-FFF2-40B4-BE49-F238E27FC236}">
                <a16:creationId xmlns:a16="http://schemas.microsoft.com/office/drawing/2014/main" id="{CCB3C557-542D-6EF5-4B6A-352A8EA28849}"/>
              </a:ext>
            </a:extLst>
          </p:cNvPr>
          <p:cNvSpPr txBox="1"/>
          <p:nvPr/>
        </p:nvSpPr>
        <p:spPr>
          <a:xfrm>
            <a:off x="599363" y="5780508"/>
            <a:ext cx="609600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项目链接：</a:t>
            </a:r>
            <a:br>
              <a:rPr kumimoji="0" lang="en-US" altLang="zh-CN" sz="18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br>
            <a:r>
              <a:rPr kumimoji="0" lang="en"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https://</a:t>
            </a:r>
            <a:r>
              <a:rPr kumimoji="0" lang="en" altLang="zh-CN" sz="1800" b="0" i="0" u="none" strike="noStrike" kern="1200" cap="none" spc="0" normalizeH="0" baseline="0" noProof="0" dirty="0" err="1">
                <a:ln>
                  <a:noFill/>
                </a:ln>
                <a:solidFill>
                  <a:prstClr val="black"/>
                </a:solidFill>
                <a:effectLst/>
                <a:uLnTx/>
                <a:uFillTx/>
                <a:latin typeface="Calibri"/>
                <a:ea typeface="宋体" panose="02010600030101010101" pitchFamily="2" charset="-122"/>
                <a:cs typeface="+mn-cs"/>
              </a:rPr>
              <a:t>github.com</a:t>
            </a:r>
            <a:r>
              <a:rPr kumimoji="0" lang="en"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a:t>
            </a:r>
            <a:r>
              <a:rPr kumimoji="0" lang="en" altLang="zh-CN" sz="1800" b="0" i="0" u="none" strike="noStrike" kern="1200" cap="none" spc="0" normalizeH="0" baseline="0" noProof="0" dirty="0" err="1">
                <a:ln>
                  <a:noFill/>
                </a:ln>
                <a:solidFill>
                  <a:prstClr val="black"/>
                </a:solidFill>
                <a:effectLst/>
                <a:uLnTx/>
                <a:uFillTx/>
                <a:latin typeface="Calibri"/>
                <a:ea typeface="宋体" panose="02010600030101010101" pitchFamily="2" charset="-122"/>
                <a:cs typeface="+mn-cs"/>
              </a:rPr>
              <a:t>joonspk</a:t>
            </a:r>
            <a:r>
              <a:rPr kumimoji="0" lang="en" altLang="zh-CN"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rPr>
              <a:t>-research/</a:t>
            </a:r>
            <a:r>
              <a:rPr kumimoji="0" lang="en" altLang="zh-CN" sz="1800" b="0" i="0" u="none" strike="noStrike" kern="1200" cap="none" spc="0" normalizeH="0" baseline="0" noProof="0" dirty="0" err="1">
                <a:ln>
                  <a:noFill/>
                </a:ln>
                <a:solidFill>
                  <a:prstClr val="black"/>
                </a:solidFill>
                <a:effectLst/>
                <a:uLnTx/>
                <a:uFillTx/>
                <a:latin typeface="Calibri"/>
                <a:ea typeface="宋体" panose="02010600030101010101" pitchFamily="2" charset="-122"/>
                <a:cs typeface="+mn-cs"/>
              </a:rPr>
              <a:t>generative_agents</a:t>
            </a: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pic>
        <p:nvPicPr>
          <p:cNvPr id="1026" name="Picture 2" descr="Smallville">
            <a:extLst>
              <a:ext uri="{FF2B5EF4-FFF2-40B4-BE49-F238E27FC236}">
                <a16:creationId xmlns:a16="http://schemas.microsoft.com/office/drawing/2014/main" id="{B9AAC79C-DF2B-54E7-474F-21F8876440AD}"/>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02079" y="1603649"/>
            <a:ext cx="6875761" cy="36939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03989372"/>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401465" y="2222839"/>
            <a:ext cx="5531742" cy="1812925"/>
          </a:xfrm>
          <a:prstGeom prst="rect">
            <a:avLst/>
          </a:prstGeom>
          <a:noFill/>
        </p:spPr>
        <p:txBody>
          <a:bodyPr wrap="square">
            <a:spAutoFit/>
          </a:bodyPr>
          <a:lstStyle/>
          <a:p>
            <a:pPr marL="0" marR="0" lvl="0" indent="0" algn="just" defTabSz="914400" rtl="0" eaLnBrk="1" fontAlgn="auto" latinLnBrk="0" hangingPunct="1">
              <a:lnSpc>
                <a:spcPct val="16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sp>
        <p:nvSpPr>
          <p:cNvPr id="3" name="文本框 2">
            <a:extLst>
              <a:ext uri="{FF2B5EF4-FFF2-40B4-BE49-F238E27FC236}">
                <a16:creationId xmlns:a16="http://schemas.microsoft.com/office/drawing/2014/main" id="{4DF54828-2EBF-A8AE-A3B0-41F945730E44}"/>
              </a:ext>
            </a:extLst>
          </p:cNvPr>
          <p:cNvSpPr txBox="1"/>
          <p:nvPr/>
        </p:nvSpPr>
        <p:spPr>
          <a:xfrm>
            <a:off x="618278" y="3119362"/>
            <a:ext cx="11168811" cy="1895455"/>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在 </a:t>
            </a:r>
            <a:r>
              <a:rPr kumimoji="0" lang="en" altLang="zh-CN" sz="1600" b="0" i="0" u="none" strike="noStrike" kern="1200" cap="none" spc="0" normalizeH="0" baseline="0" noProof="0" dirty="0" err="1">
                <a:ln>
                  <a:noFill/>
                </a:ln>
                <a:solidFill>
                  <a:prstClr val="black"/>
                </a:solidFill>
                <a:effectLst/>
                <a:uLnTx/>
                <a:uFillTx/>
                <a:latin typeface="Microsoft YaHei" panose="020B0503020204020204" pitchFamily="34" charset="-122"/>
                <a:ea typeface="Microsoft YaHei" panose="020B0503020204020204" pitchFamily="34" charset="-122"/>
                <a:cs typeface="+mn-cs"/>
              </a:rPr>
              <a:t>kaggle</a:t>
            </a:r>
            <a:r>
              <a:rPr kumimoji="0" lang="en"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 </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平台上参加沃尔玛销量预测比赛 </a:t>
            </a:r>
            <a:b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b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https://</a:t>
            </a:r>
            <a:r>
              <a:rPr kumimoji="0" lang="en-US" altLang="zh-CN" sz="1600" b="0" i="0" u="none" strike="noStrike" kern="1200" cap="none" spc="0" normalizeH="0" baseline="0" noProof="0" dirty="0" err="1">
                <a:ln>
                  <a:noFill/>
                </a:ln>
                <a:solidFill>
                  <a:prstClr val="black"/>
                </a:solidFill>
                <a:effectLst/>
                <a:uLnTx/>
                <a:uFillTx/>
                <a:latin typeface="Microsoft YaHei" panose="020B0503020204020204" pitchFamily="34" charset="-122"/>
                <a:ea typeface="Microsoft YaHei" panose="020B0503020204020204" pitchFamily="34" charset="-122"/>
                <a:cs typeface="+mn-cs"/>
              </a:rPr>
              <a:t>www.kaggle.com</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/competitions/m5-forecasting-accuracy</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可以参考 </a:t>
            </a:r>
            <a:r>
              <a:rPr kumimoji="0" lang="en" altLang="zh-CN" sz="1600" b="0" i="0" u="none" strike="noStrike" kern="1200" cap="none" spc="0" normalizeH="0" baseline="0" noProof="0" dirty="0" err="1">
                <a:ln>
                  <a:noFill/>
                </a:ln>
                <a:solidFill>
                  <a:prstClr val="black"/>
                </a:solidFill>
                <a:effectLst/>
                <a:uLnTx/>
                <a:uFillTx/>
                <a:latin typeface="Microsoft YaHei" panose="020B0503020204020204" pitchFamily="34" charset="-122"/>
                <a:ea typeface="Microsoft YaHei" panose="020B0503020204020204" pitchFamily="34" charset="-122"/>
                <a:cs typeface="+mn-cs"/>
              </a:rPr>
              <a:t>kaggle</a:t>
            </a:r>
            <a:r>
              <a:rPr kumimoji="0" lang="en"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 </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平台上其他队伍的 </a:t>
            </a:r>
            <a:r>
              <a:rPr kumimoji="0" lang="en"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code </a:t>
            </a: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和思路，例如</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 </a:t>
            </a:r>
            <a:b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b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https://</a:t>
            </a:r>
            <a:r>
              <a:rPr kumimoji="0" lang="en-US" altLang="zh-CN" sz="1600" b="0" i="0" u="none" strike="noStrike" kern="1200" cap="none" spc="0" normalizeH="0" baseline="0" noProof="0" dirty="0" err="1">
                <a:ln>
                  <a:noFill/>
                </a:ln>
                <a:solidFill>
                  <a:prstClr val="black"/>
                </a:solidFill>
                <a:effectLst/>
                <a:uLnTx/>
                <a:uFillTx/>
                <a:latin typeface="Microsoft YaHei" panose="020B0503020204020204" pitchFamily="34" charset="-122"/>
                <a:ea typeface="Microsoft YaHei" panose="020B0503020204020204" pitchFamily="34" charset="-122"/>
                <a:cs typeface="+mn-cs"/>
              </a:rPr>
              <a:t>www.kaggle.com</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/code/</a:t>
            </a:r>
            <a:r>
              <a:rPr kumimoji="0" lang="en-US" altLang="zh-CN" sz="1600" b="0" i="0" u="none" strike="noStrike" kern="1200" cap="none" spc="0" normalizeH="0" baseline="0" noProof="0" dirty="0" err="1">
                <a:ln>
                  <a:noFill/>
                </a:ln>
                <a:solidFill>
                  <a:prstClr val="black"/>
                </a:solidFill>
                <a:effectLst/>
                <a:uLnTx/>
                <a:uFillTx/>
                <a:latin typeface="Microsoft YaHei" panose="020B0503020204020204" pitchFamily="34" charset="-122"/>
                <a:ea typeface="Microsoft YaHei" panose="020B0503020204020204" pitchFamily="34" charset="-122"/>
                <a:cs typeface="+mn-cs"/>
              </a:rPr>
              <a:t>robikscube</a:t>
            </a:r>
            <a:r>
              <a:rPr kumimoji="0" lang="en-US"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/m5-forecasting-starter-data-exploration</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kumimoji="0" lang="zh-CN" altLang="en-US"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rPr>
              <a:t>可以参考附件三篇论文的思路</a:t>
            </a:r>
            <a:endParaRPr kumimoji="0" lang="en" altLang="zh-CN" sz="1600" b="0" i="0" u="none" strike="noStrike" kern="1200" cap="none" spc="0" normalizeH="0" baseline="0" noProof="0" dirty="0">
              <a:ln>
                <a:noFill/>
              </a:ln>
              <a:solidFill>
                <a:prstClr val="black"/>
              </a:solidFill>
              <a:effectLst/>
              <a:uLnTx/>
              <a:uFillTx/>
              <a:latin typeface="Microsoft YaHei" panose="020B0503020204020204" pitchFamily="34" charset="-122"/>
              <a:ea typeface="Microsoft YaHei" panose="020B0503020204020204" pitchFamily="34" charset="-122"/>
              <a:cs typeface="+mn-cs"/>
            </a:endParaRPr>
          </a:p>
        </p:txBody>
      </p:sp>
      <p:sp>
        <p:nvSpPr>
          <p:cNvPr id="4" name="内容占位符 3">
            <a:extLst>
              <a:ext uri="{FF2B5EF4-FFF2-40B4-BE49-F238E27FC236}">
                <a16:creationId xmlns:a16="http://schemas.microsoft.com/office/drawing/2014/main" id="{01CCE146-11A1-0100-3D85-7F198F592956}"/>
              </a:ext>
            </a:extLst>
          </p:cNvPr>
          <p:cNvSpPr txBox="1">
            <a:spLocks/>
          </p:cNvSpPr>
          <p:nvPr/>
        </p:nvSpPr>
        <p:spPr>
          <a:xfrm>
            <a:off x="490220" y="1148800"/>
            <a:ext cx="10854040"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时序预测：</a:t>
            </a:r>
            <a:r>
              <a:rPr kumimoji="0" lang="en" altLang="zh-CN" sz="1800" b="1" i="0" u="none" strike="noStrike" kern="1200" cap="none" spc="0" normalizeH="0" baseline="0" noProof="0" dirty="0">
                <a:ln>
                  <a:noFill/>
                </a:ln>
                <a:solidFill>
                  <a:prstClr val="black"/>
                </a:solidFill>
                <a:effectLst/>
                <a:uLnTx/>
                <a:uFillTx/>
                <a:latin typeface="Arial" panose="020B0604020202020204" pitchFamily="34" charset="0"/>
                <a:ea typeface="宋体" panose="02010600030101010101" pitchFamily="2" charset="-122"/>
                <a:cs typeface="+mn-cs"/>
              </a:rPr>
              <a:t>Kaggle </a:t>
            </a:r>
            <a:r>
              <a:rPr kumimoji="0" lang="zh-CN" altLang="en-US" sz="1800" b="1" i="0" u="none" strike="noStrike" kern="1200" cap="none" spc="0" normalizeH="0" baseline="0" noProof="0" dirty="0">
                <a:ln>
                  <a:noFill/>
                </a:ln>
                <a:solidFill>
                  <a:prstClr val="black"/>
                </a:solidFill>
                <a:effectLst/>
                <a:uLnTx/>
                <a:uFillTx/>
                <a:latin typeface="DengXian" panose="02010600030101010101" pitchFamily="2" charset="-122"/>
                <a:ea typeface="DengXian" panose="02010600030101010101" pitchFamily="2" charset="-122"/>
                <a:cs typeface="+mn-cs"/>
              </a:rPr>
              <a:t>沃尔玛销量预测 </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时序数据的分析和处理、 模型设计与超参数搜索 </a:t>
            </a:r>
          </a:p>
        </p:txBody>
      </p:sp>
      <p:sp>
        <p:nvSpPr>
          <p:cNvPr id="9" name="文本框 8">
            <a:extLst>
              <a:ext uri="{FF2B5EF4-FFF2-40B4-BE49-F238E27FC236}">
                <a16:creationId xmlns:a16="http://schemas.microsoft.com/office/drawing/2014/main" id="{A48BEAD2-CD93-9E15-791D-A31CC559E8C0}"/>
              </a:ext>
            </a:extLst>
          </p:cNvPr>
          <p:cNvSpPr txBox="1"/>
          <p:nvPr/>
        </p:nvSpPr>
        <p:spPr>
          <a:xfrm>
            <a:off x="863424" y="2285314"/>
            <a:ext cx="9035950" cy="646331"/>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0" i="0" u="none" strike="noStrike" kern="1200" cap="none" spc="0" normalizeH="0" baseline="0" noProof="0" dirty="0">
                <a:ln>
                  <a:noFill/>
                </a:ln>
                <a:solidFill>
                  <a:prstClr val="black"/>
                </a:solidFill>
                <a:effectLst/>
                <a:uLnTx/>
                <a:uFillTx/>
                <a:latin typeface="DengXian" panose="02010600030101010101" pitchFamily="2" charset="-122"/>
                <a:ea typeface="DengXian" panose="02010600030101010101" pitchFamily="2" charset="-122"/>
                <a:cs typeface="+mn-cs"/>
              </a:rPr>
              <a:t>使用沃尔玛的分级销售 数据，来预测未来 </a:t>
            </a:r>
            <a:r>
              <a:rPr kumimoji="0" lang="en-US" altLang="zh-CN" sz="1800" b="0" i="0" u="none" strike="noStrike" kern="1200" cap="none" spc="0" normalizeH="0" baseline="0" noProof="0" dirty="0">
                <a:ln>
                  <a:noFill/>
                </a:ln>
                <a:solidFill>
                  <a:prstClr val="black"/>
                </a:solidFill>
                <a:effectLst/>
                <a:uLnTx/>
                <a:uFillTx/>
                <a:latin typeface="ArialMT"/>
                <a:ea typeface="宋体" panose="02010600030101010101" pitchFamily="2" charset="-122"/>
                <a:cs typeface="+mn-cs"/>
              </a:rPr>
              <a:t>28 </a:t>
            </a:r>
            <a:r>
              <a:rPr kumimoji="0" lang="zh-CN" altLang="en-US" sz="1800" b="0" i="0" u="none" strike="noStrike" kern="1200" cap="none" spc="0" normalizeH="0" baseline="0" noProof="0" dirty="0">
                <a:ln>
                  <a:noFill/>
                </a:ln>
                <a:solidFill>
                  <a:prstClr val="black"/>
                </a:solidFill>
                <a:effectLst/>
                <a:uLnTx/>
                <a:uFillTx/>
                <a:latin typeface="DengXian" panose="02010600030101010101" pitchFamily="2" charset="-122"/>
                <a:ea typeface="DengXian" panose="02010600030101010101" pitchFamily="2" charset="-122"/>
                <a:cs typeface="+mn-cs"/>
              </a:rPr>
              <a:t>天的每日销售额。需要完整的经历问题分析、数据分析和处理、 模型设计等步骤来尽可能的提升预测的准确程度。 </a:t>
            </a:r>
            <a:endParaRPr kumimoji="0" lang="zh-CN" altLang="en-US" sz="1800" b="0" i="0" u="none" strike="noStrike" kern="1200" cap="none" spc="0" normalizeH="0" baseline="0" noProof="0" dirty="0">
              <a:ln>
                <a:noFill/>
              </a:ln>
              <a:solidFill>
                <a:prstClr val="black"/>
              </a:solidFill>
              <a:effectLst/>
              <a:uLnTx/>
              <a:uFillTx/>
              <a:latin typeface="Calibri"/>
              <a:ea typeface="宋体" panose="02010600030101010101" pitchFamily="2" charset="-122"/>
              <a:cs typeface="+mn-cs"/>
            </a:endParaRPr>
          </a:p>
        </p:txBody>
      </p:sp>
    </p:spTree>
    <p:extLst>
      <p:ext uri="{BB962C8B-B14F-4D97-AF65-F5344CB8AC3E}">
        <p14:creationId xmlns:p14="http://schemas.microsoft.com/office/powerpoint/2010/main" val="513804036"/>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矩形 1"/>
          <p:cNvSpPr/>
          <p:nvPr/>
        </p:nvSpPr>
        <p:spPr>
          <a:xfrm>
            <a:off x="6401465" y="2222839"/>
            <a:ext cx="5531742" cy="1812925"/>
          </a:xfrm>
          <a:prstGeom prst="rect">
            <a:avLst/>
          </a:prstGeom>
          <a:noFill/>
        </p:spPr>
        <p:txBody>
          <a:bodyPr wrap="square">
            <a:spAutoFit/>
          </a:bodyPr>
          <a:lstStyle/>
          <a:p>
            <a:pPr marL="0" marR="0" lvl="0" indent="0" algn="just" defTabSz="914400" rtl="0" eaLnBrk="1" fontAlgn="auto" latinLnBrk="0" hangingPunct="1">
              <a:lnSpc>
                <a:spcPct val="16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mn-cs"/>
                <a:sym typeface="+mn-ea"/>
              </a:rPr>
              <a:t>请单击此处输入文字内容加以解释说明，调整文字大小或者文字内容加以解释说明，调整文字大小或者颜色等属性请单击此处输入文字内容加以解释说明。请单击此处输入文字内容加以解释说明，调整文字大小或者文字内容加以解释说明，调整文字大小或者颜色等属性请单击此处输入文字内容加以解释说明。</a:t>
            </a:r>
            <a:endParaRPr kumimoji="0" lang="zh-CN" altLang="en-US" sz="1400" b="0" i="0" u="none" strike="noStrike" kern="1200" cap="none" spc="0" normalizeH="0" baseline="0" noProof="0" dirty="0">
              <a:ln>
                <a:noFill/>
              </a:ln>
              <a:solidFill>
                <a:prstClr val="white"/>
              </a:solidFill>
              <a:effectLst/>
              <a:uLnTx/>
              <a:uFillTx/>
              <a:latin typeface="微软雅黑 Light" panose="020B0502040204020203" charset="-122"/>
              <a:ea typeface="微软雅黑 Light" panose="020B0502040204020203" charset="-122"/>
              <a:cs typeface="微软雅黑 Light" panose="020B0502040204020203" charset="-122"/>
              <a:sym typeface="+mn-ea"/>
            </a:endParaRPr>
          </a:p>
        </p:txBody>
      </p:sp>
      <p:grpSp>
        <p:nvGrpSpPr>
          <p:cNvPr id="308" name="7b86b897-7041-40d4-b8ad-d7fb155c3b31" descr="e7d195523061f1c09e9d68d7cf438b91ef959ecb14fc25d26BBA7F7DBC18E55DFF4014AF651F0BF2569D4B6C1DA7F1A4683A481403BD872FC687266AD13265C1DE7C373772FD8728ABDD69ADD03BFF5BE2862BC891DBB79E53AA13E757B079DA899E2A0C20E5002822C5FA7B2EE790812A316669CFD356E124B231F98DD41C80491325DBDCA90ABC83DF12524A34AE88" title="iSlide™ 版权声明  COPYRIGHT NOTICE"/>
          <p:cNvGrpSpPr>
            <a:grpSpLocks noChangeAspect="1"/>
          </p:cNvGrpSpPr>
          <p:nvPr>
            <p:custDataLst>
              <p:tags r:id="rId1"/>
            </p:custDataLst>
          </p:nvPr>
        </p:nvGrpSpPr>
        <p:grpSpPr>
          <a:xfrm>
            <a:off x="490220" y="492760"/>
            <a:ext cx="1214755" cy="482600"/>
            <a:chOff x="3768308" y="2508637"/>
            <a:chExt cx="4655383" cy="1847076"/>
          </a:xfrm>
          <a:solidFill>
            <a:srgbClr val="064480"/>
          </a:solidFill>
        </p:grpSpPr>
        <p:grpSp>
          <p:nvGrpSpPr>
            <p:cNvPr id="309" name="iSḻïḋe"/>
            <p:cNvGrpSpPr/>
            <p:nvPr/>
          </p:nvGrpSpPr>
          <p:grpSpPr>
            <a:xfrm>
              <a:off x="5528397" y="3806230"/>
              <a:ext cx="2860508" cy="275467"/>
              <a:chOff x="4851400" y="4251325"/>
              <a:chExt cx="6264276" cy="603251"/>
            </a:xfrm>
            <a:grpFill/>
          </p:grpSpPr>
          <p:sp>
            <p:nvSpPr>
              <p:cNvPr id="352" name="ïšlïḑê"/>
              <p:cNvSpPr/>
              <p:nvPr/>
            </p:nvSpPr>
            <p:spPr bwMode="auto">
              <a:xfrm>
                <a:off x="4851400" y="4251325"/>
                <a:ext cx="365125" cy="474663"/>
              </a:xfrm>
              <a:custGeom>
                <a:avLst/>
                <a:gdLst>
                  <a:gd name="T0" fmla="*/ 87 w 111"/>
                  <a:gd name="T1" fmla="*/ 68 h 144"/>
                  <a:gd name="T2" fmla="*/ 56 w 111"/>
                  <a:gd name="T3" fmla="*/ 59 h 144"/>
                  <a:gd name="T4" fmla="*/ 28 w 111"/>
                  <a:gd name="T5" fmla="*/ 49 h 144"/>
                  <a:gd name="T6" fmla="*/ 23 w 111"/>
                  <a:gd name="T7" fmla="*/ 37 h 144"/>
                  <a:gd name="T8" fmla="*/ 31 w 111"/>
                  <a:gd name="T9" fmla="*/ 22 h 144"/>
                  <a:gd name="T10" fmla="*/ 55 w 111"/>
                  <a:gd name="T11" fmla="*/ 16 h 144"/>
                  <a:gd name="T12" fmla="*/ 80 w 111"/>
                  <a:gd name="T13" fmla="*/ 23 h 144"/>
                  <a:gd name="T14" fmla="*/ 89 w 111"/>
                  <a:gd name="T15" fmla="*/ 43 h 144"/>
                  <a:gd name="T16" fmla="*/ 107 w 111"/>
                  <a:gd name="T17" fmla="*/ 41 h 144"/>
                  <a:gd name="T18" fmla="*/ 100 w 111"/>
                  <a:gd name="T19" fmla="*/ 19 h 144"/>
                  <a:gd name="T20" fmla="*/ 82 w 111"/>
                  <a:gd name="T21" fmla="*/ 5 h 144"/>
                  <a:gd name="T22" fmla="*/ 54 w 111"/>
                  <a:gd name="T23" fmla="*/ 0 h 144"/>
                  <a:gd name="T24" fmla="*/ 29 w 111"/>
                  <a:gd name="T25" fmla="*/ 4 h 144"/>
                  <a:gd name="T26" fmla="*/ 11 w 111"/>
                  <a:gd name="T27" fmla="*/ 18 h 144"/>
                  <a:gd name="T28" fmla="*/ 5 w 111"/>
                  <a:gd name="T29" fmla="*/ 38 h 144"/>
                  <a:gd name="T30" fmla="*/ 10 w 111"/>
                  <a:gd name="T31" fmla="*/ 56 h 144"/>
                  <a:gd name="T32" fmla="*/ 25 w 111"/>
                  <a:gd name="T33" fmla="*/ 69 h 144"/>
                  <a:gd name="T34" fmla="*/ 52 w 111"/>
                  <a:gd name="T35" fmla="*/ 77 h 144"/>
                  <a:gd name="T36" fmla="*/ 77 w 111"/>
                  <a:gd name="T37" fmla="*/ 84 h 144"/>
                  <a:gd name="T38" fmla="*/ 89 w 111"/>
                  <a:gd name="T39" fmla="*/ 92 h 144"/>
                  <a:gd name="T40" fmla="*/ 93 w 111"/>
                  <a:gd name="T41" fmla="*/ 104 h 144"/>
                  <a:gd name="T42" fmla="*/ 89 w 111"/>
                  <a:gd name="T43" fmla="*/ 116 h 144"/>
                  <a:gd name="T44" fmla="*/ 77 w 111"/>
                  <a:gd name="T45" fmla="*/ 125 h 144"/>
                  <a:gd name="T46" fmla="*/ 59 w 111"/>
                  <a:gd name="T47" fmla="*/ 128 h 144"/>
                  <a:gd name="T48" fmla="*/ 37 w 111"/>
                  <a:gd name="T49" fmla="*/ 124 h 144"/>
                  <a:gd name="T50" fmla="*/ 23 w 111"/>
                  <a:gd name="T51" fmla="*/ 113 h 144"/>
                  <a:gd name="T52" fmla="*/ 17 w 111"/>
                  <a:gd name="T53" fmla="*/ 95 h 144"/>
                  <a:gd name="T54" fmla="*/ 0 w 111"/>
                  <a:gd name="T55" fmla="*/ 97 h 144"/>
                  <a:gd name="T56" fmla="*/ 8 w 111"/>
                  <a:gd name="T57" fmla="*/ 122 h 144"/>
                  <a:gd name="T58" fmla="*/ 28 w 111"/>
                  <a:gd name="T59" fmla="*/ 139 h 144"/>
                  <a:gd name="T60" fmla="*/ 59 w 111"/>
                  <a:gd name="T61" fmla="*/ 144 h 144"/>
                  <a:gd name="T62" fmla="*/ 86 w 111"/>
                  <a:gd name="T63" fmla="*/ 139 h 144"/>
                  <a:gd name="T64" fmla="*/ 105 w 111"/>
                  <a:gd name="T65" fmla="*/ 123 h 144"/>
                  <a:gd name="T66" fmla="*/ 111 w 111"/>
                  <a:gd name="T67" fmla="*/ 102 h 144"/>
                  <a:gd name="T68" fmla="*/ 105 w 111"/>
                  <a:gd name="T69" fmla="*/ 83 h 144"/>
                  <a:gd name="T70" fmla="*/ 87 w 111"/>
                  <a:gd name="T71" fmla="*/ 68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11" h="144">
                    <a:moveTo>
                      <a:pt x="87" y="68"/>
                    </a:moveTo>
                    <a:cubicBezTo>
                      <a:pt x="82" y="66"/>
                      <a:pt x="71" y="63"/>
                      <a:pt x="56" y="59"/>
                    </a:cubicBezTo>
                    <a:cubicBezTo>
                      <a:pt x="41" y="56"/>
                      <a:pt x="32" y="53"/>
                      <a:pt x="28" y="49"/>
                    </a:cubicBezTo>
                    <a:cubicBezTo>
                      <a:pt x="25" y="46"/>
                      <a:pt x="23" y="42"/>
                      <a:pt x="23" y="37"/>
                    </a:cubicBezTo>
                    <a:cubicBezTo>
                      <a:pt x="23" y="31"/>
                      <a:pt x="26" y="26"/>
                      <a:pt x="31" y="22"/>
                    </a:cubicBezTo>
                    <a:cubicBezTo>
                      <a:pt x="36" y="18"/>
                      <a:pt x="44" y="16"/>
                      <a:pt x="55" y="16"/>
                    </a:cubicBezTo>
                    <a:cubicBezTo>
                      <a:pt x="66" y="16"/>
                      <a:pt x="74" y="18"/>
                      <a:pt x="80" y="23"/>
                    </a:cubicBezTo>
                    <a:cubicBezTo>
                      <a:pt x="85" y="27"/>
                      <a:pt x="88" y="34"/>
                      <a:pt x="89" y="43"/>
                    </a:cubicBezTo>
                    <a:cubicBezTo>
                      <a:pt x="107" y="41"/>
                      <a:pt x="107" y="41"/>
                      <a:pt x="107" y="41"/>
                    </a:cubicBezTo>
                    <a:cubicBezTo>
                      <a:pt x="107" y="33"/>
                      <a:pt x="104" y="26"/>
                      <a:pt x="100" y="19"/>
                    </a:cubicBezTo>
                    <a:cubicBezTo>
                      <a:pt x="96" y="13"/>
                      <a:pt x="90" y="8"/>
                      <a:pt x="82" y="5"/>
                    </a:cubicBezTo>
                    <a:cubicBezTo>
                      <a:pt x="74" y="1"/>
                      <a:pt x="65" y="0"/>
                      <a:pt x="54" y="0"/>
                    </a:cubicBezTo>
                    <a:cubicBezTo>
                      <a:pt x="45" y="0"/>
                      <a:pt x="36" y="1"/>
                      <a:pt x="29" y="4"/>
                    </a:cubicBezTo>
                    <a:cubicBezTo>
                      <a:pt x="21" y="8"/>
                      <a:pt x="15" y="12"/>
                      <a:pt x="11" y="18"/>
                    </a:cubicBezTo>
                    <a:cubicBezTo>
                      <a:pt x="7" y="25"/>
                      <a:pt x="5" y="31"/>
                      <a:pt x="5" y="38"/>
                    </a:cubicBezTo>
                    <a:cubicBezTo>
                      <a:pt x="5" y="45"/>
                      <a:pt x="7" y="50"/>
                      <a:pt x="10" y="56"/>
                    </a:cubicBezTo>
                    <a:cubicBezTo>
                      <a:pt x="13" y="61"/>
                      <a:pt x="18" y="65"/>
                      <a:pt x="25" y="69"/>
                    </a:cubicBezTo>
                    <a:cubicBezTo>
                      <a:pt x="30" y="71"/>
                      <a:pt x="39" y="74"/>
                      <a:pt x="52" y="77"/>
                    </a:cubicBezTo>
                    <a:cubicBezTo>
                      <a:pt x="65" y="80"/>
                      <a:pt x="73" y="83"/>
                      <a:pt x="77" y="84"/>
                    </a:cubicBezTo>
                    <a:cubicBezTo>
                      <a:pt x="83" y="86"/>
                      <a:pt x="87" y="89"/>
                      <a:pt x="89" y="92"/>
                    </a:cubicBezTo>
                    <a:cubicBezTo>
                      <a:pt x="92" y="96"/>
                      <a:pt x="93" y="100"/>
                      <a:pt x="93" y="104"/>
                    </a:cubicBezTo>
                    <a:cubicBezTo>
                      <a:pt x="93" y="108"/>
                      <a:pt x="92" y="112"/>
                      <a:pt x="89" y="116"/>
                    </a:cubicBezTo>
                    <a:cubicBezTo>
                      <a:pt x="87" y="120"/>
                      <a:pt x="83" y="122"/>
                      <a:pt x="77" y="125"/>
                    </a:cubicBezTo>
                    <a:cubicBezTo>
                      <a:pt x="72" y="127"/>
                      <a:pt x="66" y="128"/>
                      <a:pt x="59" y="128"/>
                    </a:cubicBezTo>
                    <a:cubicBezTo>
                      <a:pt x="51" y="128"/>
                      <a:pt x="43" y="126"/>
                      <a:pt x="37" y="124"/>
                    </a:cubicBezTo>
                    <a:cubicBezTo>
                      <a:pt x="31" y="121"/>
                      <a:pt x="26" y="117"/>
                      <a:pt x="23" y="113"/>
                    </a:cubicBezTo>
                    <a:cubicBezTo>
                      <a:pt x="20" y="108"/>
                      <a:pt x="18" y="102"/>
                      <a:pt x="17" y="95"/>
                    </a:cubicBezTo>
                    <a:cubicBezTo>
                      <a:pt x="0" y="97"/>
                      <a:pt x="0" y="97"/>
                      <a:pt x="0" y="97"/>
                    </a:cubicBezTo>
                    <a:cubicBezTo>
                      <a:pt x="0" y="106"/>
                      <a:pt x="3" y="115"/>
                      <a:pt x="8" y="122"/>
                    </a:cubicBezTo>
                    <a:cubicBezTo>
                      <a:pt x="12" y="130"/>
                      <a:pt x="19" y="135"/>
                      <a:pt x="28" y="139"/>
                    </a:cubicBezTo>
                    <a:cubicBezTo>
                      <a:pt x="36" y="142"/>
                      <a:pt x="47" y="144"/>
                      <a:pt x="59" y="144"/>
                    </a:cubicBezTo>
                    <a:cubicBezTo>
                      <a:pt x="69" y="144"/>
                      <a:pt x="78" y="142"/>
                      <a:pt x="86" y="139"/>
                    </a:cubicBezTo>
                    <a:cubicBezTo>
                      <a:pt x="94" y="135"/>
                      <a:pt x="100" y="130"/>
                      <a:pt x="105" y="123"/>
                    </a:cubicBezTo>
                    <a:cubicBezTo>
                      <a:pt x="109" y="117"/>
                      <a:pt x="111" y="110"/>
                      <a:pt x="111" y="102"/>
                    </a:cubicBezTo>
                    <a:cubicBezTo>
                      <a:pt x="111" y="95"/>
                      <a:pt x="109" y="88"/>
                      <a:pt x="105" y="83"/>
                    </a:cubicBezTo>
                    <a:cubicBezTo>
                      <a:pt x="101" y="77"/>
                      <a:pt x="95" y="72"/>
                      <a:pt x="87"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3" name="ïsḻïḑe"/>
              <p:cNvSpPr/>
              <p:nvPr/>
            </p:nvSpPr>
            <p:spPr bwMode="auto">
              <a:xfrm>
                <a:off x="5329238" y="4257675"/>
                <a:ext cx="273050" cy="461963"/>
              </a:xfrm>
              <a:custGeom>
                <a:avLst/>
                <a:gdLst>
                  <a:gd name="T0" fmla="*/ 67 w 83"/>
                  <a:gd name="T1" fmla="*/ 41 h 140"/>
                  <a:gd name="T2" fmla="*/ 48 w 83"/>
                  <a:gd name="T3" fmla="*/ 36 h 140"/>
                  <a:gd name="T4" fmla="*/ 17 w 83"/>
                  <a:gd name="T5" fmla="*/ 50 h 140"/>
                  <a:gd name="T6" fmla="*/ 17 w 83"/>
                  <a:gd name="T7" fmla="*/ 0 h 140"/>
                  <a:gd name="T8" fmla="*/ 0 w 83"/>
                  <a:gd name="T9" fmla="*/ 0 h 140"/>
                  <a:gd name="T10" fmla="*/ 0 w 83"/>
                  <a:gd name="T11" fmla="*/ 140 h 140"/>
                  <a:gd name="T12" fmla="*/ 17 w 83"/>
                  <a:gd name="T13" fmla="*/ 140 h 140"/>
                  <a:gd name="T14" fmla="*/ 17 w 83"/>
                  <a:gd name="T15" fmla="*/ 84 h 140"/>
                  <a:gd name="T16" fmla="*/ 20 w 83"/>
                  <a:gd name="T17" fmla="*/ 66 h 140"/>
                  <a:gd name="T18" fmla="*/ 30 w 83"/>
                  <a:gd name="T19" fmla="*/ 55 h 140"/>
                  <a:gd name="T20" fmla="*/ 44 w 83"/>
                  <a:gd name="T21" fmla="*/ 51 h 140"/>
                  <a:gd name="T22" fmla="*/ 60 w 83"/>
                  <a:gd name="T23" fmla="*/ 57 h 140"/>
                  <a:gd name="T24" fmla="*/ 65 w 83"/>
                  <a:gd name="T25" fmla="*/ 76 h 140"/>
                  <a:gd name="T26" fmla="*/ 65 w 83"/>
                  <a:gd name="T27" fmla="*/ 140 h 140"/>
                  <a:gd name="T28" fmla="*/ 83 w 83"/>
                  <a:gd name="T29" fmla="*/ 140 h 140"/>
                  <a:gd name="T30" fmla="*/ 83 w 83"/>
                  <a:gd name="T31" fmla="*/ 76 h 140"/>
                  <a:gd name="T32" fmla="*/ 79 w 83"/>
                  <a:gd name="T33" fmla="*/ 53 h 140"/>
                  <a:gd name="T34" fmla="*/ 67 w 83"/>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3" h="140">
                    <a:moveTo>
                      <a:pt x="67" y="41"/>
                    </a:moveTo>
                    <a:cubicBezTo>
                      <a:pt x="62" y="38"/>
                      <a:pt x="55" y="36"/>
                      <a:pt x="48"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4" y="61"/>
                      <a:pt x="65" y="67"/>
                      <a:pt x="65" y="76"/>
                    </a:cubicBezTo>
                    <a:cubicBezTo>
                      <a:pt x="65" y="140"/>
                      <a:pt x="65" y="140"/>
                      <a:pt x="65" y="140"/>
                    </a:cubicBezTo>
                    <a:cubicBezTo>
                      <a:pt x="83" y="140"/>
                      <a:pt x="83" y="140"/>
                      <a:pt x="83" y="140"/>
                    </a:cubicBezTo>
                    <a:cubicBezTo>
                      <a:pt x="83" y="76"/>
                      <a:pt x="83" y="76"/>
                      <a:pt x="83" y="76"/>
                    </a:cubicBezTo>
                    <a:cubicBezTo>
                      <a:pt x="83" y="66"/>
                      <a:pt x="81" y="58"/>
                      <a:pt x="79" y="53"/>
                    </a:cubicBezTo>
                    <a:cubicBezTo>
                      <a:pt x="77"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4" name="ïšlîḋé"/>
              <p:cNvSpPr/>
              <p:nvPr/>
            </p:nvSpPr>
            <p:spPr bwMode="auto">
              <a:xfrm>
                <a:off x="5705475" y="4376738"/>
                <a:ext cx="306388" cy="349250"/>
              </a:xfrm>
              <a:custGeom>
                <a:avLst/>
                <a:gdLst>
                  <a:gd name="T0" fmla="*/ 88 w 93"/>
                  <a:gd name="T1" fmla="*/ 61 h 106"/>
                  <a:gd name="T2" fmla="*/ 88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40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8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8" y="61"/>
                    </a:moveTo>
                    <a:cubicBezTo>
                      <a:pt x="88" y="39"/>
                      <a:pt x="88" y="39"/>
                      <a:pt x="88" y="39"/>
                    </a:cubicBezTo>
                    <a:cubicBezTo>
                      <a:pt x="88"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5" y="15"/>
                      <a:pt x="61" y="16"/>
                      <a:pt x="65" y="20"/>
                    </a:cubicBezTo>
                    <a:cubicBezTo>
                      <a:pt x="69" y="23"/>
                      <a:pt x="70" y="28"/>
                      <a:pt x="70" y="35"/>
                    </a:cubicBezTo>
                    <a:cubicBezTo>
                      <a:pt x="70" y="36"/>
                      <a:pt x="70" y="37"/>
                      <a:pt x="70" y="40"/>
                    </a:cubicBezTo>
                    <a:cubicBezTo>
                      <a:pt x="64" y="42"/>
                      <a:pt x="53" y="44"/>
                      <a:pt x="40"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8" y="77"/>
                      <a:pt x="88"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5"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5" name="iṩ1îḍê"/>
              <p:cNvSpPr/>
              <p:nvPr/>
            </p:nvSpPr>
            <p:spPr bwMode="auto">
              <a:xfrm>
                <a:off x="6116638" y="4376738"/>
                <a:ext cx="271463" cy="342900"/>
              </a:xfrm>
              <a:custGeom>
                <a:avLst/>
                <a:gdLst>
                  <a:gd name="T0" fmla="*/ 76 w 82"/>
                  <a:gd name="T1" fmla="*/ 12 h 104"/>
                  <a:gd name="T2" fmla="*/ 65 w 82"/>
                  <a:gd name="T3" fmla="*/ 4 h 104"/>
                  <a:gd name="T4" fmla="*/ 48 w 82"/>
                  <a:gd name="T5" fmla="*/ 0 h 104"/>
                  <a:gd name="T6" fmla="*/ 15 w 82"/>
                  <a:gd name="T7" fmla="*/ 17 h 104"/>
                  <a:gd name="T8" fmla="*/ 15 w 82"/>
                  <a:gd name="T9" fmla="*/ 3 h 104"/>
                  <a:gd name="T10" fmla="*/ 0 w 82"/>
                  <a:gd name="T11" fmla="*/ 3 h 104"/>
                  <a:gd name="T12" fmla="*/ 0 w 82"/>
                  <a:gd name="T13" fmla="*/ 104 h 104"/>
                  <a:gd name="T14" fmla="*/ 17 w 82"/>
                  <a:gd name="T15" fmla="*/ 104 h 104"/>
                  <a:gd name="T16" fmla="*/ 17 w 82"/>
                  <a:gd name="T17" fmla="*/ 49 h 104"/>
                  <a:gd name="T18" fmla="*/ 25 w 82"/>
                  <a:gd name="T19" fmla="*/ 22 h 104"/>
                  <a:gd name="T20" fmla="*/ 44 w 82"/>
                  <a:gd name="T21" fmla="*/ 15 h 104"/>
                  <a:gd name="T22" fmla="*/ 56 w 82"/>
                  <a:gd name="T23" fmla="*/ 18 h 104"/>
                  <a:gd name="T24" fmla="*/ 63 w 82"/>
                  <a:gd name="T25" fmla="*/ 27 h 104"/>
                  <a:gd name="T26" fmla="*/ 65 w 82"/>
                  <a:gd name="T27" fmla="*/ 42 h 104"/>
                  <a:gd name="T28" fmla="*/ 65 w 82"/>
                  <a:gd name="T29" fmla="*/ 104 h 104"/>
                  <a:gd name="T30" fmla="*/ 82 w 82"/>
                  <a:gd name="T31" fmla="*/ 104 h 104"/>
                  <a:gd name="T32" fmla="*/ 82 w 82"/>
                  <a:gd name="T33" fmla="*/ 42 h 104"/>
                  <a:gd name="T34" fmla="*/ 81 w 82"/>
                  <a:gd name="T35" fmla="*/ 25 h 104"/>
                  <a:gd name="T36" fmla="*/ 76 w 82"/>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2" h="104">
                    <a:moveTo>
                      <a:pt x="76" y="12"/>
                    </a:moveTo>
                    <a:cubicBezTo>
                      <a:pt x="73" y="9"/>
                      <a:pt x="70" y="6"/>
                      <a:pt x="65" y="4"/>
                    </a:cubicBezTo>
                    <a:cubicBezTo>
                      <a:pt x="59" y="1"/>
                      <a:pt x="54" y="0"/>
                      <a:pt x="48" y="0"/>
                    </a:cubicBezTo>
                    <a:cubicBezTo>
                      <a:pt x="34" y="0"/>
                      <a:pt x="23" y="6"/>
                      <a:pt x="15" y="17"/>
                    </a:cubicBezTo>
                    <a:cubicBezTo>
                      <a:pt x="15" y="3"/>
                      <a:pt x="15" y="3"/>
                      <a:pt x="15" y="3"/>
                    </a:cubicBezTo>
                    <a:cubicBezTo>
                      <a:pt x="0" y="3"/>
                      <a:pt x="0" y="3"/>
                      <a:pt x="0" y="3"/>
                    </a:cubicBezTo>
                    <a:cubicBezTo>
                      <a:pt x="0" y="104"/>
                      <a:pt x="0" y="104"/>
                      <a:pt x="0" y="104"/>
                    </a:cubicBezTo>
                    <a:cubicBezTo>
                      <a:pt x="17" y="104"/>
                      <a:pt x="17" y="104"/>
                      <a:pt x="17" y="104"/>
                    </a:cubicBezTo>
                    <a:cubicBezTo>
                      <a:pt x="17" y="49"/>
                      <a:pt x="17" y="49"/>
                      <a:pt x="17" y="49"/>
                    </a:cubicBezTo>
                    <a:cubicBezTo>
                      <a:pt x="17" y="36"/>
                      <a:pt x="20" y="27"/>
                      <a:pt x="25" y="22"/>
                    </a:cubicBezTo>
                    <a:cubicBezTo>
                      <a:pt x="30" y="18"/>
                      <a:pt x="37" y="15"/>
                      <a:pt x="44" y="15"/>
                    </a:cubicBezTo>
                    <a:cubicBezTo>
                      <a:pt x="49" y="15"/>
                      <a:pt x="53" y="16"/>
                      <a:pt x="56" y="18"/>
                    </a:cubicBezTo>
                    <a:cubicBezTo>
                      <a:pt x="59" y="20"/>
                      <a:pt x="62" y="23"/>
                      <a:pt x="63" y="27"/>
                    </a:cubicBezTo>
                    <a:cubicBezTo>
                      <a:pt x="64" y="30"/>
                      <a:pt x="65" y="35"/>
                      <a:pt x="65" y="42"/>
                    </a:cubicBezTo>
                    <a:cubicBezTo>
                      <a:pt x="65" y="104"/>
                      <a:pt x="65" y="104"/>
                      <a:pt x="65" y="104"/>
                    </a:cubicBezTo>
                    <a:cubicBezTo>
                      <a:pt x="82" y="104"/>
                      <a:pt x="82" y="104"/>
                      <a:pt x="82" y="104"/>
                    </a:cubicBezTo>
                    <a:cubicBezTo>
                      <a:pt x="82" y="42"/>
                      <a:pt x="82" y="42"/>
                      <a:pt x="82" y="42"/>
                    </a:cubicBezTo>
                    <a:cubicBezTo>
                      <a:pt x="82" y="34"/>
                      <a:pt x="82" y="28"/>
                      <a:pt x="81" y="25"/>
                    </a:cubicBezTo>
                    <a:cubicBezTo>
                      <a:pt x="80"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6" name="îṩ1îḓé"/>
              <p:cNvSpPr/>
              <p:nvPr/>
            </p:nvSpPr>
            <p:spPr bwMode="auto">
              <a:xfrm>
                <a:off x="6489700" y="4376738"/>
                <a:ext cx="293688" cy="477838"/>
              </a:xfrm>
              <a:custGeom>
                <a:avLst/>
                <a:gdLst>
                  <a:gd name="T0" fmla="*/ 73 w 89"/>
                  <a:gd name="T1" fmla="*/ 15 h 145"/>
                  <a:gd name="T2" fmla="*/ 44 w 89"/>
                  <a:gd name="T3" fmla="*/ 0 h 145"/>
                  <a:gd name="T4" fmla="*/ 20 w 89"/>
                  <a:gd name="T5" fmla="*/ 7 h 145"/>
                  <a:gd name="T6" fmla="*/ 5 w 89"/>
                  <a:gd name="T7" fmla="*/ 26 h 145"/>
                  <a:gd name="T8" fmla="*/ 0 w 89"/>
                  <a:gd name="T9" fmla="*/ 53 h 145"/>
                  <a:gd name="T10" fmla="*/ 11 w 89"/>
                  <a:gd name="T11" fmla="*/ 89 h 145"/>
                  <a:gd name="T12" fmla="*/ 44 w 89"/>
                  <a:gd name="T13" fmla="*/ 104 h 145"/>
                  <a:gd name="T14" fmla="*/ 72 w 89"/>
                  <a:gd name="T15" fmla="*/ 91 h 145"/>
                  <a:gd name="T16" fmla="*/ 70 w 89"/>
                  <a:gd name="T17" fmla="*/ 113 h 145"/>
                  <a:gd name="T18" fmla="*/ 62 w 89"/>
                  <a:gd name="T19" fmla="*/ 126 h 145"/>
                  <a:gd name="T20" fmla="*/ 43 w 89"/>
                  <a:gd name="T21" fmla="*/ 131 h 145"/>
                  <a:gd name="T22" fmla="*/ 26 w 89"/>
                  <a:gd name="T23" fmla="*/ 126 h 145"/>
                  <a:gd name="T24" fmla="*/ 20 w 89"/>
                  <a:gd name="T25" fmla="*/ 115 h 145"/>
                  <a:gd name="T26" fmla="*/ 3 w 89"/>
                  <a:gd name="T27" fmla="*/ 112 h 145"/>
                  <a:gd name="T28" fmla="*/ 14 w 89"/>
                  <a:gd name="T29" fmla="*/ 137 h 145"/>
                  <a:gd name="T30" fmla="*/ 43 w 89"/>
                  <a:gd name="T31" fmla="*/ 145 h 145"/>
                  <a:gd name="T32" fmla="*/ 69 w 89"/>
                  <a:gd name="T33" fmla="*/ 139 h 145"/>
                  <a:gd name="T34" fmla="*/ 84 w 89"/>
                  <a:gd name="T35" fmla="*/ 124 h 145"/>
                  <a:gd name="T36" fmla="*/ 89 w 89"/>
                  <a:gd name="T37" fmla="*/ 90 h 145"/>
                  <a:gd name="T38" fmla="*/ 89 w 89"/>
                  <a:gd name="T39" fmla="*/ 3 h 145"/>
                  <a:gd name="T40" fmla="*/ 73 w 89"/>
                  <a:gd name="T41" fmla="*/ 3 h 145"/>
                  <a:gd name="T42" fmla="*/ 73 w 89"/>
                  <a:gd name="T43" fmla="*/ 15 h 145"/>
                  <a:gd name="T44" fmla="*/ 65 w 89"/>
                  <a:gd name="T45" fmla="*/ 81 h 145"/>
                  <a:gd name="T46" fmla="*/ 45 w 89"/>
                  <a:gd name="T47" fmla="*/ 90 h 145"/>
                  <a:gd name="T48" fmla="*/ 25 w 89"/>
                  <a:gd name="T49" fmla="*/ 81 h 145"/>
                  <a:gd name="T50" fmla="*/ 18 w 89"/>
                  <a:gd name="T51" fmla="*/ 51 h 145"/>
                  <a:gd name="T52" fmla="*/ 26 w 89"/>
                  <a:gd name="T53" fmla="*/ 24 h 145"/>
                  <a:gd name="T54" fmla="*/ 45 w 89"/>
                  <a:gd name="T55" fmla="*/ 15 h 145"/>
                  <a:gd name="T56" fmla="*/ 65 w 89"/>
                  <a:gd name="T57" fmla="*/ 24 h 145"/>
                  <a:gd name="T58" fmla="*/ 73 w 89"/>
                  <a:gd name="T59" fmla="*/ 52 h 145"/>
                  <a:gd name="T60" fmla="*/ 65 w 89"/>
                  <a:gd name="T61" fmla="*/ 81 h 1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89" h="145">
                    <a:moveTo>
                      <a:pt x="73" y="15"/>
                    </a:moveTo>
                    <a:cubicBezTo>
                      <a:pt x="66" y="5"/>
                      <a:pt x="56" y="0"/>
                      <a:pt x="44" y="0"/>
                    </a:cubicBezTo>
                    <a:cubicBezTo>
                      <a:pt x="35" y="0"/>
                      <a:pt x="27" y="3"/>
                      <a:pt x="20" y="7"/>
                    </a:cubicBezTo>
                    <a:cubicBezTo>
                      <a:pt x="14" y="11"/>
                      <a:pt x="9" y="18"/>
                      <a:pt x="5" y="26"/>
                    </a:cubicBezTo>
                    <a:cubicBezTo>
                      <a:pt x="2" y="34"/>
                      <a:pt x="0" y="43"/>
                      <a:pt x="0" y="53"/>
                    </a:cubicBezTo>
                    <a:cubicBezTo>
                      <a:pt x="0" y="67"/>
                      <a:pt x="4" y="79"/>
                      <a:pt x="11" y="89"/>
                    </a:cubicBezTo>
                    <a:cubicBezTo>
                      <a:pt x="19" y="99"/>
                      <a:pt x="30" y="104"/>
                      <a:pt x="44" y="104"/>
                    </a:cubicBezTo>
                    <a:cubicBezTo>
                      <a:pt x="55" y="104"/>
                      <a:pt x="64" y="99"/>
                      <a:pt x="72" y="91"/>
                    </a:cubicBezTo>
                    <a:cubicBezTo>
                      <a:pt x="72" y="102"/>
                      <a:pt x="71" y="109"/>
                      <a:pt x="70" y="113"/>
                    </a:cubicBezTo>
                    <a:cubicBezTo>
                      <a:pt x="69" y="118"/>
                      <a:pt x="66" y="123"/>
                      <a:pt x="62" y="126"/>
                    </a:cubicBezTo>
                    <a:cubicBezTo>
                      <a:pt x="57" y="129"/>
                      <a:pt x="51" y="131"/>
                      <a:pt x="43" y="131"/>
                    </a:cubicBezTo>
                    <a:cubicBezTo>
                      <a:pt x="36" y="131"/>
                      <a:pt x="30" y="129"/>
                      <a:pt x="26" y="126"/>
                    </a:cubicBezTo>
                    <a:cubicBezTo>
                      <a:pt x="23" y="124"/>
                      <a:pt x="21" y="120"/>
                      <a:pt x="20" y="115"/>
                    </a:cubicBezTo>
                    <a:cubicBezTo>
                      <a:pt x="3" y="112"/>
                      <a:pt x="3" y="112"/>
                      <a:pt x="3" y="112"/>
                    </a:cubicBezTo>
                    <a:cubicBezTo>
                      <a:pt x="3" y="123"/>
                      <a:pt x="7" y="131"/>
                      <a:pt x="14" y="137"/>
                    </a:cubicBezTo>
                    <a:cubicBezTo>
                      <a:pt x="22" y="142"/>
                      <a:pt x="31" y="145"/>
                      <a:pt x="43" y="145"/>
                    </a:cubicBezTo>
                    <a:cubicBezTo>
                      <a:pt x="54" y="145"/>
                      <a:pt x="62" y="143"/>
                      <a:pt x="69" y="139"/>
                    </a:cubicBezTo>
                    <a:cubicBezTo>
                      <a:pt x="76" y="135"/>
                      <a:pt x="81" y="130"/>
                      <a:pt x="84" y="124"/>
                    </a:cubicBezTo>
                    <a:cubicBezTo>
                      <a:pt x="88" y="117"/>
                      <a:pt x="89" y="106"/>
                      <a:pt x="89" y="90"/>
                    </a:cubicBezTo>
                    <a:cubicBezTo>
                      <a:pt x="89" y="3"/>
                      <a:pt x="89" y="3"/>
                      <a:pt x="89" y="3"/>
                    </a:cubicBezTo>
                    <a:cubicBezTo>
                      <a:pt x="73" y="3"/>
                      <a:pt x="73" y="3"/>
                      <a:pt x="73" y="3"/>
                    </a:cubicBezTo>
                    <a:lnTo>
                      <a:pt x="73" y="15"/>
                    </a:lnTo>
                    <a:close/>
                    <a:moveTo>
                      <a:pt x="65" y="81"/>
                    </a:moveTo>
                    <a:cubicBezTo>
                      <a:pt x="60" y="87"/>
                      <a:pt x="53" y="90"/>
                      <a:pt x="45" y="90"/>
                    </a:cubicBezTo>
                    <a:cubicBezTo>
                      <a:pt x="37" y="90"/>
                      <a:pt x="31" y="87"/>
                      <a:pt x="25" y="81"/>
                    </a:cubicBezTo>
                    <a:cubicBezTo>
                      <a:pt x="20" y="74"/>
                      <a:pt x="18" y="65"/>
                      <a:pt x="18" y="51"/>
                    </a:cubicBezTo>
                    <a:cubicBezTo>
                      <a:pt x="18" y="39"/>
                      <a:pt x="20" y="30"/>
                      <a:pt x="26" y="24"/>
                    </a:cubicBezTo>
                    <a:cubicBezTo>
                      <a:pt x="31" y="18"/>
                      <a:pt x="37" y="15"/>
                      <a:pt x="45" y="15"/>
                    </a:cubicBezTo>
                    <a:cubicBezTo>
                      <a:pt x="53" y="15"/>
                      <a:pt x="59" y="18"/>
                      <a:pt x="65" y="24"/>
                    </a:cubicBezTo>
                    <a:cubicBezTo>
                      <a:pt x="70" y="30"/>
                      <a:pt x="73" y="40"/>
                      <a:pt x="73" y="52"/>
                    </a:cubicBezTo>
                    <a:cubicBezTo>
                      <a:pt x="73" y="65"/>
                      <a:pt x="70" y="74"/>
                      <a:pt x="65"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7" name="ïšḷíḓê"/>
              <p:cNvSpPr/>
              <p:nvPr/>
            </p:nvSpPr>
            <p:spPr bwMode="auto">
              <a:xfrm>
                <a:off x="6905625" y="4257675"/>
                <a:ext cx="269875" cy="461963"/>
              </a:xfrm>
              <a:custGeom>
                <a:avLst/>
                <a:gdLst>
                  <a:gd name="T0" fmla="*/ 67 w 82"/>
                  <a:gd name="T1" fmla="*/ 41 h 140"/>
                  <a:gd name="T2" fmla="*/ 47 w 82"/>
                  <a:gd name="T3" fmla="*/ 36 h 140"/>
                  <a:gd name="T4" fmla="*/ 17 w 82"/>
                  <a:gd name="T5" fmla="*/ 50 h 140"/>
                  <a:gd name="T6" fmla="*/ 17 w 82"/>
                  <a:gd name="T7" fmla="*/ 0 h 140"/>
                  <a:gd name="T8" fmla="*/ 0 w 82"/>
                  <a:gd name="T9" fmla="*/ 0 h 140"/>
                  <a:gd name="T10" fmla="*/ 0 w 82"/>
                  <a:gd name="T11" fmla="*/ 140 h 140"/>
                  <a:gd name="T12" fmla="*/ 17 w 82"/>
                  <a:gd name="T13" fmla="*/ 140 h 140"/>
                  <a:gd name="T14" fmla="*/ 17 w 82"/>
                  <a:gd name="T15" fmla="*/ 84 h 140"/>
                  <a:gd name="T16" fmla="*/ 20 w 82"/>
                  <a:gd name="T17" fmla="*/ 66 h 140"/>
                  <a:gd name="T18" fmla="*/ 30 w 82"/>
                  <a:gd name="T19" fmla="*/ 55 h 140"/>
                  <a:gd name="T20" fmla="*/ 44 w 82"/>
                  <a:gd name="T21" fmla="*/ 51 h 140"/>
                  <a:gd name="T22" fmla="*/ 60 w 82"/>
                  <a:gd name="T23" fmla="*/ 57 h 140"/>
                  <a:gd name="T24" fmla="*/ 65 w 82"/>
                  <a:gd name="T25" fmla="*/ 76 h 140"/>
                  <a:gd name="T26" fmla="*/ 65 w 82"/>
                  <a:gd name="T27" fmla="*/ 140 h 140"/>
                  <a:gd name="T28" fmla="*/ 82 w 82"/>
                  <a:gd name="T29" fmla="*/ 140 h 140"/>
                  <a:gd name="T30" fmla="*/ 82 w 82"/>
                  <a:gd name="T31" fmla="*/ 76 h 140"/>
                  <a:gd name="T32" fmla="*/ 79 w 82"/>
                  <a:gd name="T33" fmla="*/ 53 h 140"/>
                  <a:gd name="T34" fmla="*/ 67 w 82"/>
                  <a:gd name="T35" fmla="*/ 41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2" h="140">
                    <a:moveTo>
                      <a:pt x="67" y="41"/>
                    </a:moveTo>
                    <a:cubicBezTo>
                      <a:pt x="61" y="38"/>
                      <a:pt x="55" y="36"/>
                      <a:pt x="47" y="36"/>
                    </a:cubicBezTo>
                    <a:cubicBezTo>
                      <a:pt x="35" y="36"/>
                      <a:pt x="25" y="41"/>
                      <a:pt x="17" y="50"/>
                    </a:cubicBezTo>
                    <a:cubicBezTo>
                      <a:pt x="17" y="0"/>
                      <a:pt x="17" y="0"/>
                      <a:pt x="17" y="0"/>
                    </a:cubicBezTo>
                    <a:cubicBezTo>
                      <a:pt x="0" y="0"/>
                      <a:pt x="0" y="0"/>
                      <a:pt x="0" y="0"/>
                    </a:cubicBezTo>
                    <a:cubicBezTo>
                      <a:pt x="0" y="140"/>
                      <a:pt x="0" y="140"/>
                      <a:pt x="0" y="140"/>
                    </a:cubicBezTo>
                    <a:cubicBezTo>
                      <a:pt x="17" y="140"/>
                      <a:pt x="17" y="140"/>
                      <a:pt x="17" y="140"/>
                    </a:cubicBezTo>
                    <a:cubicBezTo>
                      <a:pt x="17" y="84"/>
                      <a:pt x="17" y="84"/>
                      <a:pt x="17" y="84"/>
                    </a:cubicBezTo>
                    <a:cubicBezTo>
                      <a:pt x="17" y="77"/>
                      <a:pt x="18" y="70"/>
                      <a:pt x="20" y="66"/>
                    </a:cubicBezTo>
                    <a:cubicBezTo>
                      <a:pt x="22" y="61"/>
                      <a:pt x="25" y="58"/>
                      <a:pt x="30" y="55"/>
                    </a:cubicBezTo>
                    <a:cubicBezTo>
                      <a:pt x="34" y="52"/>
                      <a:pt x="39" y="51"/>
                      <a:pt x="44" y="51"/>
                    </a:cubicBezTo>
                    <a:cubicBezTo>
                      <a:pt x="51" y="51"/>
                      <a:pt x="56" y="53"/>
                      <a:pt x="60" y="57"/>
                    </a:cubicBezTo>
                    <a:cubicBezTo>
                      <a:pt x="63" y="61"/>
                      <a:pt x="65" y="67"/>
                      <a:pt x="65" y="76"/>
                    </a:cubicBezTo>
                    <a:cubicBezTo>
                      <a:pt x="65" y="140"/>
                      <a:pt x="65" y="140"/>
                      <a:pt x="65" y="140"/>
                    </a:cubicBezTo>
                    <a:cubicBezTo>
                      <a:pt x="82" y="140"/>
                      <a:pt x="82" y="140"/>
                      <a:pt x="82" y="140"/>
                    </a:cubicBezTo>
                    <a:cubicBezTo>
                      <a:pt x="82" y="76"/>
                      <a:pt x="82" y="76"/>
                      <a:pt x="82" y="76"/>
                    </a:cubicBezTo>
                    <a:cubicBezTo>
                      <a:pt x="82" y="66"/>
                      <a:pt x="81" y="58"/>
                      <a:pt x="79" y="53"/>
                    </a:cubicBezTo>
                    <a:cubicBezTo>
                      <a:pt x="76" y="48"/>
                      <a:pt x="73" y="44"/>
                      <a:pt x="67" y="4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8" name="isļîḓè"/>
              <p:cNvSpPr/>
              <p:nvPr/>
            </p:nvSpPr>
            <p:spPr bwMode="auto">
              <a:xfrm>
                <a:off x="7281863" y="4376738"/>
                <a:ext cx="306388" cy="349250"/>
              </a:xfrm>
              <a:custGeom>
                <a:avLst/>
                <a:gdLst>
                  <a:gd name="T0" fmla="*/ 87 w 93"/>
                  <a:gd name="T1" fmla="*/ 61 h 106"/>
                  <a:gd name="T2" fmla="*/ 87 w 93"/>
                  <a:gd name="T3" fmla="*/ 39 h 106"/>
                  <a:gd name="T4" fmla="*/ 87 w 93"/>
                  <a:gd name="T5" fmla="*/ 23 h 106"/>
                  <a:gd name="T6" fmla="*/ 81 w 93"/>
                  <a:gd name="T7" fmla="*/ 11 h 106"/>
                  <a:gd name="T8" fmla="*/ 69 w 93"/>
                  <a:gd name="T9" fmla="*/ 3 h 106"/>
                  <a:gd name="T10" fmla="*/ 48 w 93"/>
                  <a:gd name="T11" fmla="*/ 0 h 106"/>
                  <a:gd name="T12" fmla="*/ 25 w 93"/>
                  <a:gd name="T13" fmla="*/ 4 h 106"/>
                  <a:gd name="T14" fmla="*/ 10 w 93"/>
                  <a:gd name="T15" fmla="*/ 14 h 106"/>
                  <a:gd name="T16" fmla="*/ 3 w 93"/>
                  <a:gd name="T17" fmla="*/ 31 h 106"/>
                  <a:gd name="T18" fmla="*/ 19 w 93"/>
                  <a:gd name="T19" fmla="*/ 34 h 106"/>
                  <a:gd name="T20" fmla="*/ 28 w 93"/>
                  <a:gd name="T21" fmla="*/ 19 h 106"/>
                  <a:gd name="T22" fmla="*/ 46 w 93"/>
                  <a:gd name="T23" fmla="*/ 15 h 106"/>
                  <a:gd name="T24" fmla="*/ 65 w 93"/>
                  <a:gd name="T25" fmla="*/ 20 h 106"/>
                  <a:gd name="T26" fmla="*/ 70 w 93"/>
                  <a:gd name="T27" fmla="*/ 35 h 106"/>
                  <a:gd name="T28" fmla="*/ 70 w 93"/>
                  <a:gd name="T29" fmla="*/ 40 h 106"/>
                  <a:gd name="T30" fmla="*/ 39 w 93"/>
                  <a:gd name="T31" fmla="*/ 46 h 106"/>
                  <a:gd name="T32" fmla="*/ 24 w 93"/>
                  <a:gd name="T33" fmla="*/ 48 h 106"/>
                  <a:gd name="T34" fmla="*/ 12 w 93"/>
                  <a:gd name="T35" fmla="*/ 54 h 106"/>
                  <a:gd name="T36" fmla="*/ 3 w 93"/>
                  <a:gd name="T37" fmla="*/ 64 h 106"/>
                  <a:gd name="T38" fmla="*/ 0 w 93"/>
                  <a:gd name="T39" fmla="*/ 77 h 106"/>
                  <a:gd name="T40" fmla="*/ 9 w 93"/>
                  <a:gd name="T41" fmla="*/ 98 h 106"/>
                  <a:gd name="T42" fmla="*/ 34 w 93"/>
                  <a:gd name="T43" fmla="*/ 106 h 106"/>
                  <a:gd name="T44" fmla="*/ 53 w 93"/>
                  <a:gd name="T45" fmla="*/ 103 h 106"/>
                  <a:gd name="T46" fmla="*/ 72 w 93"/>
                  <a:gd name="T47" fmla="*/ 91 h 106"/>
                  <a:gd name="T48" fmla="*/ 75 w 93"/>
                  <a:gd name="T49" fmla="*/ 104 h 106"/>
                  <a:gd name="T50" fmla="*/ 93 w 93"/>
                  <a:gd name="T51" fmla="*/ 104 h 106"/>
                  <a:gd name="T52" fmla="*/ 89 w 93"/>
                  <a:gd name="T53" fmla="*/ 92 h 106"/>
                  <a:gd name="T54" fmla="*/ 87 w 93"/>
                  <a:gd name="T55" fmla="*/ 61 h 106"/>
                  <a:gd name="T56" fmla="*/ 70 w 93"/>
                  <a:gd name="T57" fmla="*/ 59 h 106"/>
                  <a:gd name="T58" fmla="*/ 67 w 93"/>
                  <a:gd name="T59" fmla="*/ 77 h 106"/>
                  <a:gd name="T60" fmla="*/ 56 w 93"/>
                  <a:gd name="T61" fmla="*/ 88 h 106"/>
                  <a:gd name="T62" fmla="*/ 38 w 93"/>
                  <a:gd name="T63" fmla="*/ 93 h 106"/>
                  <a:gd name="T64" fmla="*/ 23 w 93"/>
                  <a:gd name="T65" fmla="*/ 88 h 106"/>
                  <a:gd name="T66" fmla="*/ 18 w 93"/>
                  <a:gd name="T67" fmla="*/ 77 h 106"/>
                  <a:gd name="T68" fmla="*/ 20 w 93"/>
                  <a:gd name="T69" fmla="*/ 69 h 106"/>
                  <a:gd name="T70" fmla="*/ 27 w 93"/>
                  <a:gd name="T71" fmla="*/ 63 h 106"/>
                  <a:gd name="T72" fmla="*/ 42 w 93"/>
                  <a:gd name="T73" fmla="*/ 60 h 106"/>
                  <a:gd name="T74" fmla="*/ 70 w 93"/>
                  <a:gd name="T75" fmla="*/ 53 h 106"/>
                  <a:gd name="T76" fmla="*/ 70 w 93"/>
                  <a:gd name="T77" fmla="*/ 59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3" h="106">
                    <a:moveTo>
                      <a:pt x="87" y="61"/>
                    </a:moveTo>
                    <a:cubicBezTo>
                      <a:pt x="87" y="39"/>
                      <a:pt x="87" y="39"/>
                      <a:pt x="87" y="39"/>
                    </a:cubicBezTo>
                    <a:cubicBezTo>
                      <a:pt x="87" y="31"/>
                      <a:pt x="87" y="26"/>
                      <a:pt x="87" y="23"/>
                    </a:cubicBezTo>
                    <a:cubicBezTo>
                      <a:pt x="86" y="18"/>
                      <a:pt x="84" y="14"/>
                      <a:pt x="81" y="11"/>
                    </a:cubicBezTo>
                    <a:cubicBezTo>
                      <a:pt x="79" y="8"/>
                      <a:pt x="75" y="5"/>
                      <a:pt x="69" y="3"/>
                    </a:cubicBezTo>
                    <a:cubicBezTo>
                      <a:pt x="64" y="1"/>
                      <a:pt x="57" y="0"/>
                      <a:pt x="48" y="0"/>
                    </a:cubicBezTo>
                    <a:cubicBezTo>
                      <a:pt x="40" y="0"/>
                      <a:pt x="32" y="2"/>
                      <a:pt x="25" y="4"/>
                    </a:cubicBezTo>
                    <a:cubicBezTo>
                      <a:pt x="19" y="6"/>
                      <a:pt x="14" y="10"/>
                      <a:pt x="10" y="14"/>
                    </a:cubicBezTo>
                    <a:cubicBezTo>
                      <a:pt x="7" y="19"/>
                      <a:pt x="4" y="24"/>
                      <a:pt x="3" y="31"/>
                    </a:cubicBezTo>
                    <a:cubicBezTo>
                      <a:pt x="19" y="34"/>
                      <a:pt x="19" y="34"/>
                      <a:pt x="19" y="34"/>
                    </a:cubicBezTo>
                    <a:cubicBezTo>
                      <a:pt x="21" y="27"/>
                      <a:pt x="24" y="22"/>
                      <a:pt x="28" y="19"/>
                    </a:cubicBezTo>
                    <a:cubicBezTo>
                      <a:pt x="32" y="16"/>
                      <a:pt x="38" y="15"/>
                      <a:pt x="46" y="15"/>
                    </a:cubicBezTo>
                    <a:cubicBezTo>
                      <a:pt x="54" y="15"/>
                      <a:pt x="61" y="16"/>
                      <a:pt x="65" y="20"/>
                    </a:cubicBezTo>
                    <a:cubicBezTo>
                      <a:pt x="69" y="23"/>
                      <a:pt x="70" y="28"/>
                      <a:pt x="70" y="35"/>
                    </a:cubicBezTo>
                    <a:cubicBezTo>
                      <a:pt x="70" y="36"/>
                      <a:pt x="70" y="37"/>
                      <a:pt x="70" y="40"/>
                    </a:cubicBezTo>
                    <a:cubicBezTo>
                      <a:pt x="64" y="42"/>
                      <a:pt x="53" y="44"/>
                      <a:pt x="39" y="46"/>
                    </a:cubicBezTo>
                    <a:cubicBezTo>
                      <a:pt x="33" y="46"/>
                      <a:pt x="28" y="47"/>
                      <a:pt x="24" y="48"/>
                    </a:cubicBezTo>
                    <a:cubicBezTo>
                      <a:pt x="20" y="49"/>
                      <a:pt x="16" y="51"/>
                      <a:pt x="12" y="54"/>
                    </a:cubicBezTo>
                    <a:cubicBezTo>
                      <a:pt x="8" y="56"/>
                      <a:pt x="5" y="59"/>
                      <a:pt x="3" y="64"/>
                    </a:cubicBezTo>
                    <a:cubicBezTo>
                      <a:pt x="1" y="68"/>
                      <a:pt x="0" y="72"/>
                      <a:pt x="0" y="77"/>
                    </a:cubicBezTo>
                    <a:cubicBezTo>
                      <a:pt x="0" y="86"/>
                      <a:pt x="3" y="93"/>
                      <a:pt x="9" y="98"/>
                    </a:cubicBezTo>
                    <a:cubicBezTo>
                      <a:pt x="15" y="103"/>
                      <a:pt x="23" y="106"/>
                      <a:pt x="34" y="106"/>
                    </a:cubicBezTo>
                    <a:cubicBezTo>
                      <a:pt x="41" y="106"/>
                      <a:pt x="47" y="105"/>
                      <a:pt x="53" y="103"/>
                    </a:cubicBezTo>
                    <a:cubicBezTo>
                      <a:pt x="59" y="101"/>
                      <a:pt x="65" y="97"/>
                      <a:pt x="72" y="91"/>
                    </a:cubicBezTo>
                    <a:cubicBezTo>
                      <a:pt x="72" y="96"/>
                      <a:pt x="73" y="100"/>
                      <a:pt x="75" y="104"/>
                    </a:cubicBezTo>
                    <a:cubicBezTo>
                      <a:pt x="93" y="104"/>
                      <a:pt x="93" y="104"/>
                      <a:pt x="93" y="104"/>
                    </a:cubicBezTo>
                    <a:cubicBezTo>
                      <a:pt x="91" y="100"/>
                      <a:pt x="89" y="96"/>
                      <a:pt x="89" y="92"/>
                    </a:cubicBezTo>
                    <a:cubicBezTo>
                      <a:pt x="88" y="88"/>
                      <a:pt x="87" y="77"/>
                      <a:pt x="87" y="61"/>
                    </a:cubicBezTo>
                    <a:close/>
                    <a:moveTo>
                      <a:pt x="70" y="59"/>
                    </a:moveTo>
                    <a:cubicBezTo>
                      <a:pt x="70" y="67"/>
                      <a:pt x="69" y="73"/>
                      <a:pt x="67" y="77"/>
                    </a:cubicBezTo>
                    <a:cubicBezTo>
                      <a:pt x="65" y="82"/>
                      <a:pt x="61" y="85"/>
                      <a:pt x="56" y="88"/>
                    </a:cubicBezTo>
                    <a:cubicBezTo>
                      <a:pt x="51" y="91"/>
                      <a:pt x="45" y="93"/>
                      <a:pt x="38" y="93"/>
                    </a:cubicBezTo>
                    <a:cubicBezTo>
                      <a:pt x="32" y="93"/>
                      <a:pt x="27" y="91"/>
                      <a:pt x="23" y="88"/>
                    </a:cubicBezTo>
                    <a:cubicBezTo>
                      <a:pt x="20" y="85"/>
                      <a:pt x="18" y="81"/>
                      <a:pt x="18" y="77"/>
                    </a:cubicBezTo>
                    <a:cubicBezTo>
                      <a:pt x="18" y="74"/>
                      <a:pt x="19" y="71"/>
                      <a:pt x="20" y="69"/>
                    </a:cubicBezTo>
                    <a:cubicBezTo>
                      <a:pt x="22" y="66"/>
                      <a:pt x="24" y="64"/>
                      <a:pt x="27" y="63"/>
                    </a:cubicBezTo>
                    <a:cubicBezTo>
                      <a:pt x="30" y="62"/>
                      <a:pt x="35" y="61"/>
                      <a:pt x="42" y="60"/>
                    </a:cubicBezTo>
                    <a:cubicBezTo>
                      <a:pt x="54" y="58"/>
                      <a:pt x="64" y="56"/>
                      <a:pt x="70" y="53"/>
                    </a:cubicBezTo>
                    <a:lnTo>
                      <a:pt x="70"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9" name="íślîḍe"/>
              <p:cNvSpPr/>
              <p:nvPr/>
            </p:nvSpPr>
            <p:spPr bwMode="auto">
              <a:xfrm>
                <a:off x="7693025" y="4257675"/>
                <a:ext cx="57150"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0" name="ïśļídê"/>
              <p:cNvSpPr/>
              <p:nvPr/>
            </p:nvSpPr>
            <p:spPr bwMode="auto">
              <a:xfrm>
                <a:off x="7693025" y="4386263"/>
                <a:ext cx="57150"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1" name="iṡļíḍe"/>
              <p:cNvSpPr/>
              <p:nvPr/>
            </p:nvSpPr>
            <p:spPr bwMode="auto">
              <a:xfrm>
                <a:off x="8023225" y="4257675"/>
                <a:ext cx="361950" cy="468313"/>
              </a:xfrm>
              <a:custGeom>
                <a:avLst/>
                <a:gdLst>
                  <a:gd name="T0" fmla="*/ 91 w 110"/>
                  <a:gd name="T1" fmla="*/ 81 h 142"/>
                  <a:gd name="T2" fmla="*/ 83 w 110"/>
                  <a:gd name="T3" fmla="*/ 116 h 142"/>
                  <a:gd name="T4" fmla="*/ 54 w 110"/>
                  <a:gd name="T5" fmla="*/ 126 h 142"/>
                  <a:gd name="T6" fmla="*/ 34 w 110"/>
                  <a:gd name="T7" fmla="*/ 121 h 142"/>
                  <a:gd name="T8" fmla="*/ 22 w 110"/>
                  <a:gd name="T9" fmla="*/ 108 h 142"/>
                  <a:gd name="T10" fmla="*/ 19 w 110"/>
                  <a:gd name="T11" fmla="*/ 81 h 142"/>
                  <a:gd name="T12" fmla="*/ 19 w 110"/>
                  <a:gd name="T13" fmla="*/ 0 h 142"/>
                  <a:gd name="T14" fmla="*/ 0 w 110"/>
                  <a:gd name="T15" fmla="*/ 0 h 142"/>
                  <a:gd name="T16" fmla="*/ 0 w 110"/>
                  <a:gd name="T17" fmla="*/ 81 h 142"/>
                  <a:gd name="T18" fmla="*/ 5 w 110"/>
                  <a:gd name="T19" fmla="*/ 116 h 142"/>
                  <a:gd name="T20" fmla="*/ 23 w 110"/>
                  <a:gd name="T21" fmla="*/ 135 h 142"/>
                  <a:gd name="T22" fmla="*/ 55 w 110"/>
                  <a:gd name="T23" fmla="*/ 142 h 142"/>
                  <a:gd name="T24" fmla="*/ 88 w 110"/>
                  <a:gd name="T25" fmla="*/ 134 h 142"/>
                  <a:gd name="T26" fmla="*/ 105 w 110"/>
                  <a:gd name="T27" fmla="*/ 114 h 142"/>
                  <a:gd name="T28" fmla="*/ 110 w 110"/>
                  <a:gd name="T29" fmla="*/ 81 h 142"/>
                  <a:gd name="T30" fmla="*/ 110 w 110"/>
                  <a:gd name="T31" fmla="*/ 0 h 142"/>
                  <a:gd name="T32" fmla="*/ 91 w 110"/>
                  <a:gd name="T33" fmla="*/ 0 h 142"/>
                  <a:gd name="T34" fmla="*/ 91 w 110"/>
                  <a:gd name="T35" fmla="*/ 81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0" h="142">
                    <a:moveTo>
                      <a:pt x="91" y="81"/>
                    </a:moveTo>
                    <a:cubicBezTo>
                      <a:pt x="91" y="98"/>
                      <a:pt x="89" y="110"/>
                      <a:pt x="83" y="116"/>
                    </a:cubicBezTo>
                    <a:cubicBezTo>
                      <a:pt x="77" y="123"/>
                      <a:pt x="67" y="126"/>
                      <a:pt x="54" y="126"/>
                    </a:cubicBezTo>
                    <a:cubicBezTo>
                      <a:pt x="46" y="126"/>
                      <a:pt x="39" y="124"/>
                      <a:pt x="34" y="121"/>
                    </a:cubicBezTo>
                    <a:cubicBezTo>
                      <a:pt x="28" y="118"/>
                      <a:pt x="24" y="113"/>
                      <a:pt x="22" y="108"/>
                    </a:cubicBezTo>
                    <a:cubicBezTo>
                      <a:pt x="20" y="102"/>
                      <a:pt x="19" y="93"/>
                      <a:pt x="19" y="81"/>
                    </a:cubicBezTo>
                    <a:cubicBezTo>
                      <a:pt x="19" y="0"/>
                      <a:pt x="19" y="0"/>
                      <a:pt x="19" y="0"/>
                    </a:cubicBezTo>
                    <a:cubicBezTo>
                      <a:pt x="0" y="0"/>
                      <a:pt x="0" y="0"/>
                      <a:pt x="0" y="0"/>
                    </a:cubicBezTo>
                    <a:cubicBezTo>
                      <a:pt x="0" y="81"/>
                      <a:pt x="0" y="81"/>
                      <a:pt x="0" y="81"/>
                    </a:cubicBezTo>
                    <a:cubicBezTo>
                      <a:pt x="0" y="96"/>
                      <a:pt x="2" y="107"/>
                      <a:pt x="5" y="116"/>
                    </a:cubicBezTo>
                    <a:cubicBezTo>
                      <a:pt x="9" y="124"/>
                      <a:pt x="15" y="131"/>
                      <a:pt x="23" y="135"/>
                    </a:cubicBezTo>
                    <a:cubicBezTo>
                      <a:pt x="32" y="140"/>
                      <a:pt x="42" y="142"/>
                      <a:pt x="55" y="142"/>
                    </a:cubicBezTo>
                    <a:cubicBezTo>
                      <a:pt x="69" y="142"/>
                      <a:pt x="80" y="140"/>
                      <a:pt x="88" y="134"/>
                    </a:cubicBezTo>
                    <a:cubicBezTo>
                      <a:pt x="96" y="129"/>
                      <a:pt x="102" y="123"/>
                      <a:pt x="105" y="114"/>
                    </a:cubicBezTo>
                    <a:cubicBezTo>
                      <a:pt x="108" y="106"/>
                      <a:pt x="110" y="95"/>
                      <a:pt x="110" y="81"/>
                    </a:cubicBezTo>
                    <a:cubicBezTo>
                      <a:pt x="110" y="0"/>
                      <a:pt x="110" y="0"/>
                      <a:pt x="110" y="0"/>
                    </a:cubicBezTo>
                    <a:cubicBezTo>
                      <a:pt x="91" y="0"/>
                      <a:pt x="91" y="0"/>
                      <a:pt x="91" y="0"/>
                    </a:cubicBezTo>
                    <a:lnTo>
                      <a:pt x="91" y="8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2" name="ïsliďê"/>
              <p:cNvSpPr/>
              <p:nvPr/>
            </p:nvSpPr>
            <p:spPr bwMode="auto">
              <a:xfrm>
                <a:off x="8513763" y="4376738"/>
                <a:ext cx="274638" cy="342900"/>
              </a:xfrm>
              <a:custGeom>
                <a:avLst/>
                <a:gdLst>
                  <a:gd name="T0" fmla="*/ 76 w 83"/>
                  <a:gd name="T1" fmla="*/ 12 h 104"/>
                  <a:gd name="T2" fmla="*/ 65 w 83"/>
                  <a:gd name="T3" fmla="*/ 4 h 104"/>
                  <a:gd name="T4" fmla="*/ 48 w 83"/>
                  <a:gd name="T5" fmla="*/ 0 h 104"/>
                  <a:gd name="T6" fmla="*/ 16 w 83"/>
                  <a:gd name="T7" fmla="*/ 17 h 104"/>
                  <a:gd name="T8" fmla="*/ 16 w 83"/>
                  <a:gd name="T9" fmla="*/ 3 h 104"/>
                  <a:gd name="T10" fmla="*/ 0 w 83"/>
                  <a:gd name="T11" fmla="*/ 3 h 104"/>
                  <a:gd name="T12" fmla="*/ 0 w 83"/>
                  <a:gd name="T13" fmla="*/ 104 h 104"/>
                  <a:gd name="T14" fmla="*/ 18 w 83"/>
                  <a:gd name="T15" fmla="*/ 104 h 104"/>
                  <a:gd name="T16" fmla="*/ 18 w 83"/>
                  <a:gd name="T17" fmla="*/ 49 h 104"/>
                  <a:gd name="T18" fmla="*/ 26 w 83"/>
                  <a:gd name="T19" fmla="*/ 22 h 104"/>
                  <a:gd name="T20" fmla="*/ 44 w 83"/>
                  <a:gd name="T21" fmla="*/ 15 h 104"/>
                  <a:gd name="T22" fmla="*/ 56 w 83"/>
                  <a:gd name="T23" fmla="*/ 18 h 104"/>
                  <a:gd name="T24" fmla="*/ 64 w 83"/>
                  <a:gd name="T25" fmla="*/ 27 h 104"/>
                  <a:gd name="T26" fmla="*/ 66 w 83"/>
                  <a:gd name="T27" fmla="*/ 42 h 104"/>
                  <a:gd name="T28" fmla="*/ 66 w 83"/>
                  <a:gd name="T29" fmla="*/ 104 h 104"/>
                  <a:gd name="T30" fmla="*/ 83 w 83"/>
                  <a:gd name="T31" fmla="*/ 104 h 104"/>
                  <a:gd name="T32" fmla="*/ 83 w 83"/>
                  <a:gd name="T33" fmla="*/ 42 h 104"/>
                  <a:gd name="T34" fmla="*/ 82 w 83"/>
                  <a:gd name="T35" fmla="*/ 25 h 104"/>
                  <a:gd name="T36" fmla="*/ 76 w 83"/>
                  <a:gd name="T37" fmla="*/ 12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104">
                    <a:moveTo>
                      <a:pt x="76" y="12"/>
                    </a:moveTo>
                    <a:cubicBezTo>
                      <a:pt x="74" y="9"/>
                      <a:pt x="70" y="6"/>
                      <a:pt x="65" y="4"/>
                    </a:cubicBezTo>
                    <a:cubicBezTo>
                      <a:pt x="60" y="1"/>
                      <a:pt x="54" y="0"/>
                      <a:pt x="48" y="0"/>
                    </a:cubicBezTo>
                    <a:cubicBezTo>
                      <a:pt x="34" y="0"/>
                      <a:pt x="23" y="6"/>
                      <a:pt x="16" y="17"/>
                    </a:cubicBezTo>
                    <a:cubicBezTo>
                      <a:pt x="16" y="3"/>
                      <a:pt x="16" y="3"/>
                      <a:pt x="16" y="3"/>
                    </a:cubicBezTo>
                    <a:cubicBezTo>
                      <a:pt x="0" y="3"/>
                      <a:pt x="0" y="3"/>
                      <a:pt x="0" y="3"/>
                    </a:cubicBezTo>
                    <a:cubicBezTo>
                      <a:pt x="0" y="104"/>
                      <a:pt x="0" y="104"/>
                      <a:pt x="0" y="104"/>
                    </a:cubicBezTo>
                    <a:cubicBezTo>
                      <a:pt x="18" y="104"/>
                      <a:pt x="18" y="104"/>
                      <a:pt x="18" y="104"/>
                    </a:cubicBezTo>
                    <a:cubicBezTo>
                      <a:pt x="18" y="49"/>
                      <a:pt x="18" y="49"/>
                      <a:pt x="18" y="49"/>
                    </a:cubicBezTo>
                    <a:cubicBezTo>
                      <a:pt x="18" y="36"/>
                      <a:pt x="20" y="27"/>
                      <a:pt x="26" y="22"/>
                    </a:cubicBezTo>
                    <a:cubicBezTo>
                      <a:pt x="31" y="18"/>
                      <a:pt x="37" y="15"/>
                      <a:pt x="44" y="15"/>
                    </a:cubicBezTo>
                    <a:cubicBezTo>
                      <a:pt x="49" y="15"/>
                      <a:pt x="53" y="16"/>
                      <a:pt x="56" y="18"/>
                    </a:cubicBezTo>
                    <a:cubicBezTo>
                      <a:pt x="60" y="20"/>
                      <a:pt x="62" y="23"/>
                      <a:pt x="64" y="27"/>
                    </a:cubicBezTo>
                    <a:cubicBezTo>
                      <a:pt x="65" y="30"/>
                      <a:pt x="66" y="35"/>
                      <a:pt x="66" y="42"/>
                    </a:cubicBezTo>
                    <a:cubicBezTo>
                      <a:pt x="66" y="104"/>
                      <a:pt x="66" y="104"/>
                      <a:pt x="66" y="104"/>
                    </a:cubicBezTo>
                    <a:cubicBezTo>
                      <a:pt x="83" y="104"/>
                      <a:pt x="83" y="104"/>
                      <a:pt x="83" y="104"/>
                    </a:cubicBezTo>
                    <a:cubicBezTo>
                      <a:pt x="83" y="42"/>
                      <a:pt x="83" y="42"/>
                      <a:pt x="83" y="42"/>
                    </a:cubicBezTo>
                    <a:cubicBezTo>
                      <a:pt x="83" y="34"/>
                      <a:pt x="82" y="28"/>
                      <a:pt x="82" y="25"/>
                    </a:cubicBezTo>
                    <a:cubicBezTo>
                      <a:pt x="81" y="20"/>
                      <a:pt x="79" y="16"/>
                      <a:pt x="7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3" name="íṩ1íḑe"/>
              <p:cNvSpPr/>
              <p:nvPr/>
            </p:nvSpPr>
            <p:spPr bwMode="auto">
              <a:xfrm>
                <a:off x="8910638"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4" name="iṩļïḋe"/>
              <p:cNvSpPr/>
              <p:nvPr/>
            </p:nvSpPr>
            <p:spPr bwMode="auto">
              <a:xfrm>
                <a:off x="8910638"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5" name="îš1iďé"/>
              <p:cNvSpPr/>
              <p:nvPr/>
            </p:nvSpPr>
            <p:spPr bwMode="auto">
              <a:xfrm>
                <a:off x="9055100" y="4386263"/>
                <a:ext cx="306388" cy="333375"/>
              </a:xfrm>
              <a:custGeom>
                <a:avLst/>
                <a:gdLst>
                  <a:gd name="T0" fmla="*/ 52 w 93"/>
                  <a:gd name="T1" fmla="*/ 61 h 101"/>
                  <a:gd name="T2" fmla="*/ 46 w 93"/>
                  <a:gd name="T3" fmla="*/ 81 h 101"/>
                  <a:gd name="T4" fmla="*/ 40 w 93"/>
                  <a:gd name="T5" fmla="*/ 60 h 101"/>
                  <a:gd name="T6" fmla="*/ 18 w 93"/>
                  <a:gd name="T7" fmla="*/ 0 h 101"/>
                  <a:gd name="T8" fmla="*/ 0 w 93"/>
                  <a:gd name="T9" fmla="*/ 0 h 101"/>
                  <a:gd name="T10" fmla="*/ 38 w 93"/>
                  <a:gd name="T11" fmla="*/ 101 h 101"/>
                  <a:gd name="T12" fmla="*/ 54 w 93"/>
                  <a:gd name="T13" fmla="*/ 101 h 101"/>
                  <a:gd name="T14" fmla="*/ 93 w 93"/>
                  <a:gd name="T15" fmla="*/ 0 h 101"/>
                  <a:gd name="T16" fmla="*/ 75 w 93"/>
                  <a:gd name="T17" fmla="*/ 0 h 101"/>
                  <a:gd name="T18" fmla="*/ 52 w 93"/>
                  <a:gd name="T19" fmla="*/ 61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93" h="101">
                    <a:moveTo>
                      <a:pt x="52" y="61"/>
                    </a:moveTo>
                    <a:cubicBezTo>
                      <a:pt x="50" y="69"/>
                      <a:pt x="48" y="75"/>
                      <a:pt x="46" y="81"/>
                    </a:cubicBezTo>
                    <a:cubicBezTo>
                      <a:pt x="44" y="74"/>
                      <a:pt x="42" y="67"/>
                      <a:pt x="40" y="60"/>
                    </a:cubicBezTo>
                    <a:cubicBezTo>
                      <a:pt x="18" y="0"/>
                      <a:pt x="18" y="0"/>
                      <a:pt x="18" y="0"/>
                    </a:cubicBezTo>
                    <a:cubicBezTo>
                      <a:pt x="0" y="0"/>
                      <a:pt x="0" y="0"/>
                      <a:pt x="0" y="0"/>
                    </a:cubicBezTo>
                    <a:cubicBezTo>
                      <a:pt x="38" y="101"/>
                      <a:pt x="38" y="101"/>
                      <a:pt x="38" y="101"/>
                    </a:cubicBezTo>
                    <a:cubicBezTo>
                      <a:pt x="54" y="101"/>
                      <a:pt x="54" y="101"/>
                      <a:pt x="54" y="101"/>
                    </a:cubicBezTo>
                    <a:cubicBezTo>
                      <a:pt x="93" y="0"/>
                      <a:pt x="93" y="0"/>
                      <a:pt x="93" y="0"/>
                    </a:cubicBezTo>
                    <a:cubicBezTo>
                      <a:pt x="75" y="0"/>
                      <a:pt x="75" y="0"/>
                      <a:pt x="75" y="0"/>
                    </a:cubicBezTo>
                    <a:lnTo>
                      <a:pt x="52" y="6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6" name="iṩḷïdè"/>
              <p:cNvSpPr/>
              <p:nvPr/>
            </p:nvSpPr>
            <p:spPr bwMode="auto">
              <a:xfrm>
                <a:off x="9428163" y="4376738"/>
                <a:ext cx="306388" cy="349250"/>
              </a:xfrm>
              <a:custGeom>
                <a:avLst/>
                <a:gdLst>
                  <a:gd name="T0" fmla="*/ 47 w 93"/>
                  <a:gd name="T1" fmla="*/ 0 h 106"/>
                  <a:gd name="T2" fmla="*/ 13 w 93"/>
                  <a:gd name="T3" fmla="*/ 14 h 106"/>
                  <a:gd name="T4" fmla="*/ 0 w 93"/>
                  <a:gd name="T5" fmla="*/ 54 h 106"/>
                  <a:gd name="T6" fmla="*/ 13 w 93"/>
                  <a:gd name="T7" fmla="*/ 92 h 106"/>
                  <a:gd name="T8" fmla="*/ 48 w 93"/>
                  <a:gd name="T9" fmla="*/ 106 h 106"/>
                  <a:gd name="T10" fmla="*/ 77 w 93"/>
                  <a:gd name="T11" fmla="*/ 98 h 106"/>
                  <a:gd name="T12" fmla="*/ 93 w 93"/>
                  <a:gd name="T13" fmla="*/ 73 h 106"/>
                  <a:gd name="T14" fmla="*/ 75 w 93"/>
                  <a:gd name="T15" fmla="*/ 71 h 106"/>
                  <a:gd name="T16" fmla="*/ 64 w 93"/>
                  <a:gd name="T17" fmla="*/ 87 h 106"/>
                  <a:gd name="T18" fmla="*/ 48 w 93"/>
                  <a:gd name="T19" fmla="*/ 92 h 106"/>
                  <a:gd name="T20" fmla="*/ 27 w 93"/>
                  <a:gd name="T21" fmla="*/ 83 h 106"/>
                  <a:gd name="T22" fmla="*/ 18 w 93"/>
                  <a:gd name="T23" fmla="*/ 58 h 106"/>
                  <a:gd name="T24" fmla="*/ 93 w 93"/>
                  <a:gd name="T25" fmla="*/ 58 h 106"/>
                  <a:gd name="T26" fmla="*/ 93 w 93"/>
                  <a:gd name="T27" fmla="*/ 53 h 106"/>
                  <a:gd name="T28" fmla="*/ 80 w 93"/>
                  <a:gd name="T29" fmla="*/ 14 h 106"/>
                  <a:gd name="T30" fmla="*/ 47 w 93"/>
                  <a:gd name="T31" fmla="*/ 0 h 106"/>
                  <a:gd name="T32" fmla="*/ 19 w 93"/>
                  <a:gd name="T33" fmla="*/ 43 h 106"/>
                  <a:gd name="T34" fmla="*/ 28 w 93"/>
                  <a:gd name="T35" fmla="*/ 22 h 106"/>
                  <a:gd name="T36" fmla="*/ 47 w 93"/>
                  <a:gd name="T37" fmla="*/ 14 h 106"/>
                  <a:gd name="T38" fmla="*/ 69 w 93"/>
                  <a:gd name="T39" fmla="*/ 24 h 106"/>
                  <a:gd name="T40" fmla="*/ 75 w 93"/>
                  <a:gd name="T41" fmla="*/ 43 h 106"/>
                  <a:gd name="T42" fmla="*/ 19 w 93"/>
                  <a:gd name="T43" fmla="*/ 4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93" h="106">
                    <a:moveTo>
                      <a:pt x="47" y="0"/>
                    </a:moveTo>
                    <a:cubicBezTo>
                      <a:pt x="33" y="0"/>
                      <a:pt x="22" y="5"/>
                      <a:pt x="13" y="14"/>
                    </a:cubicBezTo>
                    <a:cubicBezTo>
                      <a:pt x="4" y="24"/>
                      <a:pt x="0" y="37"/>
                      <a:pt x="0" y="54"/>
                    </a:cubicBezTo>
                    <a:cubicBezTo>
                      <a:pt x="0" y="71"/>
                      <a:pt x="4" y="83"/>
                      <a:pt x="13" y="92"/>
                    </a:cubicBezTo>
                    <a:cubicBezTo>
                      <a:pt x="22" y="102"/>
                      <a:pt x="33" y="106"/>
                      <a:pt x="48" y="106"/>
                    </a:cubicBezTo>
                    <a:cubicBezTo>
                      <a:pt x="60" y="106"/>
                      <a:pt x="70" y="103"/>
                      <a:pt x="77" y="98"/>
                    </a:cubicBezTo>
                    <a:cubicBezTo>
                      <a:pt x="85" y="92"/>
                      <a:pt x="90" y="84"/>
                      <a:pt x="93" y="73"/>
                    </a:cubicBezTo>
                    <a:cubicBezTo>
                      <a:pt x="75" y="71"/>
                      <a:pt x="75" y="71"/>
                      <a:pt x="75" y="71"/>
                    </a:cubicBezTo>
                    <a:cubicBezTo>
                      <a:pt x="72" y="79"/>
                      <a:pt x="69" y="84"/>
                      <a:pt x="64" y="87"/>
                    </a:cubicBezTo>
                    <a:cubicBezTo>
                      <a:pt x="60" y="90"/>
                      <a:pt x="55" y="92"/>
                      <a:pt x="48" y="92"/>
                    </a:cubicBezTo>
                    <a:cubicBezTo>
                      <a:pt x="40" y="92"/>
                      <a:pt x="33" y="89"/>
                      <a:pt x="27" y="83"/>
                    </a:cubicBezTo>
                    <a:cubicBezTo>
                      <a:pt x="21" y="77"/>
                      <a:pt x="18" y="69"/>
                      <a:pt x="18" y="58"/>
                    </a:cubicBezTo>
                    <a:cubicBezTo>
                      <a:pt x="93" y="58"/>
                      <a:pt x="93" y="58"/>
                      <a:pt x="93" y="58"/>
                    </a:cubicBezTo>
                    <a:cubicBezTo>
                      <a:pt x="93" y="56"/>
                      <a:pt x="93" y="54"/>
                      <a:pt x="93" y="53"/>
                    </a:cubicBezTo>
                    <a:cubicBezTo>
                      <a:pt x="93" y="36"/>
                      <a:pt x="89" y="23"/>
                      <a:pt x="80" y="14"/>
                    </a:cubicBezTo>
                    <a:cubicBezTo>
                      <a:pt x="72" y="5"/>
                      <a:pt x="61" y="0"/>
                      <a:pt x="47" y="0"/>
                    </a:cubicBezTo>
                    <a:close/>
                    <a:moveTo>
                      <a:pt x="19" y="43"/>
                    </a:moveTo>
                    <a:cubicBezTo>
                      <a:pt x="19" y="35"/>
                      <a:pt x="22" y="28"/>
                      <a:pt x="28" y="22"/>
                    </a:cubicBezTo>
                    <a:cubicBezTo>
                      <a:pt x="33" y="17"/>
                      <a:pt x="40" y="14"/>
                      <a:pt x="47" y="14"/>
                    </a:cubicBezTo>
                    <a:cubicBezTo>
                      <a:pt x="56" y="14"/>
                      <a:pt x="63" y="18"/>
                      <a:pt x="69" y="24"/>
                    </a:cubicBezTo>
                    <a:cubicBezTo>
                      <a:pt x="72" y="29"/>
                      <a:pt x="74" y="35"/>
                      <a:pt x="75" y="43"/>
                    </a:cubicBezTo>
                    <a:lnTo>
                      <a:pt x="19" y="4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7" name="íŝḷíďé"/>
              <p:cNvSpPr/>
              <p:nvPr/>
            </p:nvSpPr>
            <p:spPr bwMode="auto">
              <a:xfrm>
                <a:off x="9839325" y="4376738"/>
                <a:ext cx="182563" cy="342900"/>
              </a:xfrm>
              <a:custGeom>
                <a:avLst/>
                <a:gdLst>
                  <a:gd name="T0" fmla="*/ 26 w 55"/>
                  <a:gd name="T1" fmla="*/ 4 h 104"/>
                  <a:gd name="T2" fmla="*/ 15 w 55"/>
                  <a:gd name="T3" fmla="*/ 18 h 104"/>
                  <a:gd name="T4" fmla="*/ 15 w 55"/>
                  <a:gd name="T5" fmla="*/ 3 h 104"/>
                  <a:gd name="T6" fmla="*/ 0 w 55"/>
                  <a:gd name="T7" fmla="*/ 3 h 104"/>
                  <a:gd name="T8" fmla="*/ 0 w 55"/>
                  <a:gd name="T9" fmla="*/ 104 h 104"/>
                  <a:gd name="T10" fmla="*/ 17 w 55"/>
                  <a:gd name="T11" fmla="*/ 104 h 104"/>
                  <a:gd name="T12" fmla="*/ 17 w 55"/>
                  <a:gd name="T13" fmla="*/ 51 h 104"/>
                  <a:gd name="T14" fmla="*/ 20 w 55"/>
                  <a:gd name="T15" fmla="*/ 31 h 104"/>
                  <a:gd name="T16" fmla="*/ 26 w 55"/>
                  <a:gd name="T17" fmla="*/ 21 h 104"/>
                  <a:gd name="T18" fmla="*/ 36 w 55"/>
                  <a:gd name="T19" fmla="*/ 18 h 104"/>
                  <a:gd name="T20" fmla="*/ 49 w 55"/>
                  <a:gd name="T21" fmla="*/ 22 h 104"/>
                  <a:gd name="T22" fmla="*/ 55 w 55"/>
                  <a:gd name="T23" fmla="*/ 6 h 104"/>
                  <a:gd name="T24" fmla="*/ 37 w 55"/>
                  <a:gd name="T25" fmla="*/ 0 h 104"/>
                  <a:gd name="T26" fmla="*/ 26 w 55"/>
                  <a:gd name="T27" fmla="*/ 4 h 1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5" h="104">
                    <a:moveTo>
                      <a:pt x="26" y="4"/>
                    </a:moveTo>
                    <a:cubicBezTo>
                      <a:pt x="23" y="6"/>
                      <a:pt x="19" y="11"/>
                      <a:pt x="15" y="18"/>
                    </a:cubicBezTo>
                    <a:cubicBezTo>
                      <a:pt x="15" y="3"/>
                      <a:pt x="15" y="3"/>
                      <a:pt x="15" y="3"/>
                    </a:cubicBezTo>
                    <a:cubicBezTo>
                      <a:pt x="0" y="3"/>
                      <a:pt x="0" y="3"/>
                      <a:pt x="0" y="3"/>
                    </a:cubicBezTo>
                    <a:cubicBezTo>
                      <a:pt x="0" y="104"/>
                      <a:pt x="0" y="104"/>
                      <a:pt x="0" y="104"/>
                    </a:cubicBezTo>
                    <a:cubicBezTo>
                      <a:pt x="17" y="104"/>
                      <a:pt x="17" y="104"/>
                      <a:pt x="17" y="104"/>
                    </a:cubicBezTo>
                    <a:cubicBezTo>
                      <a:pt x="17" y="51"/>
                      <a:pt x="17" y="51"/>
                      <a:pt x="17" y="51"/>
                    </a:cubicBezTo>
                    <a:cubicBezTo>
                      <a:pt x="17" y="44"/>
                      <a:pt x="18" y="37"/>
                      <a:pt x="20" y="31"/>
                    </a:cubicBezTo>
                    <a:cubicBezTo>
                      <a:pt x="21" y="27"/>
                      <a:pt x="23" y="24"/>
                      <a:pt x="26" y="21"/>
                    </a:cubicBezTo>
                    <a:cubicBezTo>
                      <a:pt x="29" y="19"/>
                      <a:pt x="33" y="18"/>
                      <a:pt x="36" y="18"/>
                    </a:cubicBezTo>
                    <a:cubicBezTo>
                      <a:pt x="41" y="18"/>
                      <a:pt x="45" y="19"/>
                      <a:pt x="49" y="22"/>
                    </a:cubicBezTo>
                    <a:cubicBezTo>
                      <a:pt x="55" y="6"/>
                      <a:pt x="55" y="6"/>
                      <a:pt x="55" y="6"/>
                    </a:cubicBezTo>
                    <a:cubicBezTo>
                      <a:pt x="49" y="2"/>
                      <a:pt x="43" y="0"/>
                      <a:pt x="37" y="0"/>
                    </a:cubicBezTo>
                    <a:cubicBezTo>
                      <a:pt x="33" y="0"/>
                      <a:pt x="30" y="1"/>
                      <a:pt x="2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8" name="ïsľíḋê"/>
              <p:cNvSpPr/>
              <p:nvPr/>
            </p:nvSpPr>
            <p:spPr bwMode="auto">
              <a:xfrm>
                <a:off x="10067925" y="4376738"/>
                <a:ext cx="276225" cy="349250"/>
              </a:xfrm>
              <a:custGeom>
                <a:avLst/>
                <a:gdLst>
                  <a:gd name="T0" fmla="*/ 69 w 84"/>
                  <a:gd name="T1" fmla="*/ 50 h 106"/>
                  <a:gd name="T2" fmla="*/ 43 w 84"/>
                  <a:gd name="T3" fmla="*/ 42 h 106"/>
                  <a:gd name="T4" fmla="*/ 28 w 84"/>
                  <a:gd name="T5" fmla="*/ 38 h 106"/>
                  <a:gd name="T6" fmla="*/ 22 w 84"/>
                  <a:gd name="T7" fmla="*/ 34 h 106"/>
                  <a:gd name="T8" fmla="*/ 20 w 84"/>
                  <a:gd name="T9" fmla="*/ 27 h 106"/>
                  <a:gd name="T10" fmla="*/ 25 w 84"/>
                  <a:gd name="T11" fmla="*/ 18 h 106"/>
                  <a:gd name="T12" fmla="*/ 42 w 84"/>
                  <a:gd name="T13" fmla="*/ 14 h 106"/>
                  <a:gd name="T14" fmla="*/ 57 w 84"/>
                  <a:gd name="T15" fmla="*/ 19 h 106"/>
                  <a:gd name="T16" fmla="*/ 64 w 84"/>
                  <a:gd name="T17" fmla="*/ 31 h 106"/>
                  <a:gd name="T18" fmla="*/ 80 w 84"/>
                  <a:gd name="T19" fmla="*/ 29 h 106"/>
                  <a:gd name="T20" fmla="*/ 75 w 84"/>
                  <a:gd name="T21" fmla="*/ 13 h 106"/>
                  <a:gd name="T22" fmla="*/ 61 w 84"/>
                  <a:gd name="T23" fmla="*/ 4 h 106"/>
                  <a:gd name="T24" fmla="*/ 40 w 84"/>
                  <a:gd name="T25" fmla="*/ 0 h 106"/>
                  <a:gd name="T26" fmla="*/ 25 w 84"/>
                  <a:gd name="T27" fmla="*/ 2 h 106"/>
                  <a:gd name="T28" fmla="*/ 15 w 84"/>
                  <a:gd name="T29" fmla="*/ 7 h 106"/>
                  <a:gd name="T30" fmla="*/ 6 w 84"/>
                  <a:gd name="T31" fmla="*/ 17 h 106"/>
                  <a:gd name="T32" fmla="*/ 3 w 84"/>
                  <a:gd name="T33" fmla="*/ 30 h 106"/>
                  <a:gd name="T34" fmla="*/ 7 w 84"/>
                  <a:gd name="T35" fmla="*/ 43 h 106"/>
                  <a:gd name="T36" fmla="*/ 18 w 84"/>
                  <a:gd name="T37" fmla="*/ 53 h 106"/>
                  <a:gd name="T38" fmla="*/ 44 w 84"/>
                  <a:gd name="T39" fmla="*/ 61 h 106"/>
                  <a:gd name="T40" fmla="*/ 62 w 84"/>
                  <a:gd name="T41" fmla="*/ 67 h 106"/>
                  <a:gd name="T42" fmla="*/ 67 w 84"/>
                  <a:gd name="T43" fmla="*/ 76 h 106"/>
                  <a:gd name="T44" fmla="*/ 61 w 84"/>
                  <a:gd name="T45" fmla="*/ 87 h 106"/>
                  <a:gd name="T46" fmla="*/ 43 w 84"/>
                  <a:gd name="T47" fmla="*/ 92 h 106"/>
                  <a:gd name="T48" fmla="*/ 25 w 84"/>
                  <a:gd name="T49" fmla="*/ 87 h 106"/>
                  <a:gd name="T50" fmla="*/ 17 w 84"/>
                  <a:gd name="T51" fmla="*/ 71 h 106"/>
                  <a:gd name="T52" fmla="*/ 0 w 84"/>
                  <a:gd name="T53" fmla="*/ 74 h 106"/>
                  <a:gd name="T54" fmla="*/ 13 w 84"/>
                  <a:gd name="T55" fmla="*/ 98 h 106"/>
                  <a:gd name="T56" fmla="*/ 43 w 84"/>
                  <a:gd name="T57" fmla="*/ 106 h 106"/>
                  <a:gd name="T58" fmla="*/ 65 w 84"/>
                  <a:gd name="T59" fmla="*/ 102 h 106"/>
                  <a:gd name="T60" fmla="*/ 79 w 84"/>
                  <a:gd name="T61" fmla="*/ 90 h 106"/>
                  <a:gd name="T62" fmla="*/ 84 w 84"/>
                  <a:gd name="T63" fmla="*/ 74 h 106"/>
                  <a:gd name="T64" fmla="*/ 80 w 84"/>
                  <a:gd name="T65" fmla="*/ 59 h 106"/>
                  <a:gd name="T66" fmla="*/ 69 w 84"/>
                  <a:gd name="T67" fmla="*/ 5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 h="106">
                    <a:moveTo>
                      <a:pt x="69" y="50"/>
                    </a:moveTo>
                    <a:cubicBezTo>
                      <a:pt x="64" y="48"/>
                      <a:pt x="56" y="46"/>
                      <a:pt x="43" y="42"/>
                    </a:cubicBezTo>
                    <a:cubicBezTo>
                      <a:pt x="35" y="40"/>
                      <a:pt x="30" y="39"/>
                      <a:pt x="28" y="38"/>
                    </a:cubicBezTo>
                    <a:cubicBezTo>
                      <a:pt x="25" y="37"/>
                      <a:pt x="23" y="35"/>
                      <a:pt x="22" y="34"/>
                    </a:cubicBezTo>
                    <a:cubicBezTo>
                      <a:pt x="20" y="32"/>
                      <a:pt x="20" y="30"/>
                      <a:pt x="20" y="27"/>
                    </a:cubicBezTo>
                    <a:cubicBezTo>
                      <a:pt x="20" y="24"/>
                      <a:pt x="21" y="21"/>
                      <a:pt x="25" y="18"/>
                    </a:cubicBezTo>
                    <a:cubicBezTo>
                      <a:pt x="28" y="16"/>
                      <a:pt x="34" y="14"/>
                      <a:pt x="42" y="14"/>
                    </a:cubicBezTo>
                    <a:cubicBezTo>
                      <a:pt x="48" y="14"/>
                      <a:pt x="53" y="16"/>
                      <a:pt x="57" y="19"/>
                    </a:cubicBezTo>
                    <a:cubicBezTo>
                      <a:pt x="61" y="22"/>
                      <a:pt x="63" y="26"/>
                      <a:pt x="64" y="31"/>
                    </a:cubicBezTo>
                    <a:cubicBezTo>
                      <a:pt x="80" y="29"/>
                      <a:pt x="80" y="29"/>
                      <a:pt x="80" y="29"/>
                    </a:cubicBezTo>
                    <a:cubicBezTo>
                      <a:pt x="79" y="22"/>
                      <a:pt x="77" y="17"/>
                      <a:pt x="75" y="13"/>
                    </a:cubicBezTo>
                    <a:cubicBezTo>
                      <a:pt x="72" y="9"/>
                      <a:pt x="67" y="6"/>
                      <a:pt x="61" y="4"/>
                    </a:cubicBezTo>
                    <a:cubicBezTo>
                      <a:pt x="55" y="1"/>
                      <a:pt x="48" y="0"/>
                      <a:pt x="40" y="0"/>
                    </a:cubicBezTo>
                    <a:cubicBezTo>
                      <a:pt x="35" y="0"/>
                      <a:pt x="30" y="1"/>
                      <a:pt x="25" y="2"/>
                    </a:cubicBezTo>
                    <a:cubicBezTo>
                      <a:pt x="21" y="4"/>
                      <a:pt x="17" y="5"/>
                      <a:pt x="15" y="7"/>
                    </a:cubicBezTo>
                    <a:cubicBezTo>
                      <a:pt x="11" y="10"/>
                      <a:pt x="8" y="13"/>
                      <a:pt x="6" y="17"/>
                    </a:cubicBezTo>
                    <a:cubicBezTo>
                      <a:pt x="4" y="21"/>
                      <a:pt x="3" y="25"/>
                      <a:pt x="3" y="30"/>
                    </a:cubicBezTo>
                    <a:cubicBezTo>
                      <a:pt x="3" y="34"/>
                      <a:pt x="4" y="39"/>
                      <a:pt x="7" y="43"/>
                    </a:cubicBezTo>
                    <a:cubicBezTo>
                      <a:pt x="9" y="47"/>
                      <a:pt x="13" y="50"/>
                      <a:pt x="18" y="53"/>
                    </a:cubicBezTo>
                    <a:cubicBezTo>
                      <a:pt x="23" y="55"/>
                      <a:pt x="31" y="58"/>
                      <a:pt x="44" y="61"/>
                    </a:cubicBezTo>
                    <a:cubicBezTo>
                      <a:pt x="53" y="63"/>
                      <a:pt x="59" y="65"/>
                      <a:pt x="62" y="67"/>
                    </a:cubicBezTo>
                    <a:cubicBezTo>
                      <a:pt x="65" y="69"/>
                      <a:pt x="67" y="72"/>
                      <a:pt x="67" y="76"/>
                    </a:cubicBezTo>
                    <a:cubicBezTo>
                      <a:pt x="67" y="80"/>
                      <a:pt x="65" y="84"/>
                      <a:pt x="61" y="87"/>
                    </a:cubicBezTo>
                    <a:cubicBezTo>
                      <a:pt x="57" y="90"/>
                      <a:pt x="51" y="92"/>
                      <a:pt x="43" y="92"/>
                    </a:cubicBezTo>
                    <a:cubicBezTo>
                      <a:pt x="36" y="92"/>
                      <a:pt x="29" y="90"/>
                      <a:pt x="25" y="87"/>
                    </a:cubicBezTo>
                    <a:cubicBezTo>
                      <a:pt x="21" y="83"/>
                      <a:pt x="18" y="78"/>
                      <a:pt x="17" y="71"/>
                    </a:cubicBezTo>
                    <a:cubicBezTo>
                      <a:pt x="0" y="74"/>
                      <a:pt x="0" y="74"/>
                      <a:pt x="0" y="74"/>
                    </a:cubicBezTo>
                    <a:cubicBezTo>
                      <a:pt x="2" y="84"/>
                      <a:pt x="6" y="92"/>
                      <a:pt x="13" y="98"/>
                    </a:cubicBezTo>
                    <a:cubicBezTo>
                      <a:pt x="20" y="103"/>
                      <a:pt x="30" y="106"/>
                      <a:pt x="43" y="106"/>
                    </a:cubicBezTo>
                    <a:cubicBezTo>
                      <a:pt x="51" y="106"/>
                      <a:pt x="59" y="105"/>
                      <a:pt x="65" y="102"/>
                    </a:cubicBezTo>
                    <a:cubicBezTo>
                      <a:pt x="71" y="99"/>
                      <a:pt x="76" y="95"/>
                      <a:pt x="79" y="90"/>
                    </a:cubicBezTo>
                    <a:cubicBezTo>
                      <a:pt x="83" y="85"/>
                      <a:pt x="84" y="80"/>
                      <a:pt x="84" y="74"/>
                    </a:cubicBezTo>
                    <a:cubicBezTo>
                      <a:pt x="84" y="68"/>
                      <a:pt x="83" y="63"/>
                      <a:pt x="80" y="59"/>
                    </a:cubicBezTo>
                    <a:cubicBezTo>
                      <a:pt x="77" y="56"/>
                      <a:pt x="74" y="52"/>
                      <a:pt x="69"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69" name="iṩḷíḍé"/>
              <p:cNvSpPr/>
              <p:nvPr/>
            </p:nvSpPr>
            <p:spPr bwMode="auto">
              <a:xfrm>
                <a:off x="10450513" y="4257675"/>
                <a:ext cx="55563" cy="666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0" name="iṩ1íḑè"/>
              <p:cNvSpPr/>
              <p:nvPr/>
            </p:nvSpPr>
            <p:spPr bwMode="auto">
              <a:xfrm>
                <a:off x="10450513" y="4386263"/>
                <a:ext cx="55563" cy="33337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1" name="ïŝlïḋè"/>
              <p:cNvSpPr/>
              <p:nvPr/>
            </p:nvSpPr>
            <p:spPr bwMode="auto">
              <a:xfrm>
                <a:off x="10594975" y="4268788"/>
                <a:ext cx="165100" cy="454025"/>
              </a:xfrm>
              <a:custGeom>
                <a:avLst/>
                <a:gdLst>
                  <a:gd name="T0" fmla="*/ 40 w 50"/>
                  <a:gd name="T1" fmla="*/ 122 h 138"/>
                  <a:gd name="T2" fmla="*/ 34 w 50"/>
                  <a:gd name="T3" fmla="*/ 121 h 138"/>
                  <a:gd name="T4" fmla="*/ 31 w 50"/>
                  <a:gd name="T5" fmla="*/ 118 h 138"/>
                  <a:gd name="T6" fmla="*/ 30 w 50"/>
                  <a:gd name="T7" fmla="*/ 108 h 138"/>
                  <a:gd name="T8" fmla="*/ 30 w 50"/>
                  <a:gd name="T9" fmla="*/ 49 h 138"/>
                  <a:gd name="T10" fmla="*/ 47 w 50"/>
                  <a:gd name="T11" fmla="*/ 49 h 138"/>
                  <a:gd name="T12" fmla="*/ 47 w 50"/>
                  <a:gd name="T13" fmla="*/ 36 h 138"/>
                  <a:gd name="T14" fmla="*/ 30 w 50"/>
                  <a:gd name="T15" fmla="*/ 36 h 138"/>
                  <a:gd name="T16" fmla="*/ 30 w 50"/>
                  <a:gd name="T17" fmla="*/ 0 h 138"/>
                  <a:gd name="T18" fmla="*/ 13 w 50"/>
                  <a:gd name="T19" fmla="*/ 11 h 138"/>
                  <a:gd name="T20" fmla="*/ 13 w 50"/>
                  <a:gd name="T21" fmla="*/ 36 h 138"/>
                  <a:gd name="T22" fmla="*/ 0 w 50"/>
                  <a:gd name="T23" fmla="*/ 36 h 138"/>
                  <a:gd name="T24" fmla="*/ 0 w 50"/>
                  <a:gd name="T25" fmla="*/ 49 h 138"/>
                  <a:gd name="T26" fmla="*/ 13 w 50"/>
                  <a:gd name="T27" fmla="*/ 49 h 138"/>
                  <a:gd name="T28" fmla="*/ 13 w 50"/>
                  <a:gd name="T29" fmla="*/ 107 h 138"/>
                  <a:gd name="T30" fmla="*/ 15 w 50"/>
                  <a:gd name="T31" fmla="*/ 127 h 138"/>
                  <a:gd name="T32" fmla="*/ 22 w 50"/>
                  <a:gd name="T33" fmla="*/ 135 h 138"/>
                  <a:gd name="T34" fmla="*/ 37 w 50"/>
                  <a:gd name="T35" fmla="*/ 138 h 138"/>
                  <a:gd name="T36" fmla="*/ 50 w 50"/>
                  <a:gd name="T37" fmla="*/ 137 h 138"/>
                  <a:gd name="T38" fmla="*/ 47 w 50"/>
                  <a:gd name="T39" fmla="*/ 122 h 138"/>
                  <a:gd name="T40" fmla="*/ 40 w 50"/>
                  <a:gd name="T41" fmla="*/ 122 h 1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50" h="138">
                    <a:moveTo>
                      <a:pt x="40" y="122"/>
                    </a:moveTo>
                    <a:cubicBezTo>
                      <a:pt x="37" y="122"/>
                      <a:pt x="35" y="122"/>
                      <a:pt x="34" y="121"/>
                    </a:cubicBezTo>
                    <a:cubicBezTo>
                      <a:pt x="32" y="120"/>
                      <a:pt x="31" y="119"/>
                      <a:pt x="31" y="118"/>
                    </a:cubicBezTo>
                    <a:cubicBezTo>
                      <a:pt x="30" y="116"/>
                      <a:pt x="30" y="113"/>
                      <a:pt x="30" y="108"/>
                    </a:cubicBezTo>
                    <a:cubicBezTo>
                      <a:pt x="30" y="49"/>
                      <a:pt x="30" y="49"/>
                      <a:pt x="30" y="49"/>
                    </a:cubicBezTo>
                    <a:cubicBezTo>
                      <a:pt x="47" y="49"/>
                      <a:pt x="47" y="49"/>
                      <a:pt x="47" y="49"/>
                    </a:cubicBezTo>
                    <a:cubicBezTo>
                      <a:pt x="47" y="36"/>
                      <a:pt x="47" y="36"/>
                      <a:pt x="47" y="36"/>
                    </a:cubicBezTo>
                    <a:cubicBezTo>
                      <a:pt x="30" y="36"/>
                      <a:pt x="30" y="36"/>
                      <a:pt x="30" y="36"/>
                    </a:cubicBezTo>
                    <a:cubicBezTo>
                      <a:pt x="30" y="0"/>
                      <a:pt x="30" y="0"/>
                      <a:pt x="30" y="0"/>
                    </a:cubicBezTo>
                    <a:cubicBezTo>
                      <a:pt x="13" y="11"/>
                      <a:pt x="13" y="11"/>
                      <a:pt x="13" y="11"/>
                    </a:cubicBezTo>
                    <a:cubicBezTo>
                      <a:pt x="13" y="36"/>
                      <a:pt x="13" y="36"/>
                      <a:pt x="13" y="36"/>
                    </a:cubicBezTo>
                    <a:cubicBezTo>
                      <a:pt x="0" y="36"/>
                      <a:pt x="0" y="36"/>
                      <a:pt x="0" y="36"/>
                    </a:cubicBezTo>
                    <a:cubicBezTo>
                      <a:pt x="0" y="49"/>
                      <a:pt x="0" y="49"/>
                      <a:pt x="0" y="49"/>
                    </a:cubicBezTo>
                    <a:cubicBezTo>
                      <a:pt x="13" y="49"/>
                      <a:pt x="13" y="49"/>
                      <a:pt x="13" y="49"/>
                    </a:cubicBezTo>
                    <a:cubicBezTo>
                      <a:pt x="13" y="107"/>
                      <a:pt x="13" y="107"/>
                      <a:pt x="13" y="107"/>
                    </a:cubicBezTo>
                    <a:cubicBezTo>
                      <a:pt x="13" y="118"/>
                      <a:pt x="14" y="124"/>
                      <a:pt x="15" y="127"/>
                    </a:cubicBezTo>
                    <a:cubicBezTo>
                      <a:pt x="16" y="131"/>
                      <a:pt x="19" y="133"/>
                      <a:pt x="22" y="135"/>
                    </a:cubicBezTo>
                    <a:cubicBezTo>
                      <a:pt x="26" y="137"/>
                      <a:pt x="31" y="138"/>
                      <a:pt x="37" y="138"/>
                    </a:cubicBezTo>
                    <a:cubicBezTo>
                      <a:pt x="41" y="138"/>
                      <a:pt x="45" y="138"/>
                      <a:pt x="50" y="137"/>
                    </a:cubicBezTo>
                    <a:cubicBezTo>
                      <a:pt x="47" y="122"/>
                      <a:pt x="47" y="122"/>
                      <a:pt x="47" y="122"/>
                    </a:cubicBezTo>
                    <a:cubicBezTo>
                      <a:pt x="44" y="122"/>
                      <a:pt x="42" y="122"/>
                      <a:pt x="40"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72" name="ïṣlîďê"/>
              <p:cNvSpPr/>
              <p:nvPr/>
            </p:nvSpPr>
            <p:spPr bwMode="auto">
              <a:xfrm>
                <a:off x="10809288" y="4386263"/>
                <a:ext cx="306388" cy="468313"/>
              </a:xfrm>
              <a:custGeom>
                <a:avLst/>
                <a:gdLst>
                  <a:gd name="T0" fmla="*/ 76 w 93"/>
                  <a:gd name="T1" fmla="*/ 0 h 142"/>
                  <a:gd name="T2" fmla="*/ 54 w 93"/>
                  <a:gd name="T3" fmla="*/ 59 h 142"/>
                  <a:gd name="T4" fmla="*/ 47 w 93"/>
                  <a:gd name="T5" fmla="*/ 82 h 142"/>
                  <a:gd name="T6" fmla="*/ 40 w 93"/>
                  <a:gd name="T7" fmla="*/ 58 h 142"/>
                  <a:gd name="T8" fmla="*/ 19 w 93"/>
                  <a:gd name="T9" fmla="*/ 0 h 142"/>
                  <a:gd name="T10" fmla="*/ 0 w 93"/>
                  <a:gd name="T11" fmla="*/ 0 h 142"/>
                  <a:gd name="T12" fmla="*/ 39 w 93"/>
                  <a:gd name="T13" fmla="*/ 101 h 142"/>
                  <a:gd name="T14" fmla="*/ 37 w 93"/>
                  <a:gd name="T15" fmla="*/ 105 h 142"/>
                  <a:gd name="T16" fmla="*/ 32 w 93"/>
                  <a:gd name="T17" fmla="*/ 118 h 142"/>
                  <a:gd name="T18" fmla="*/ 26 w 93"/>
                  <a:gd name="T19" fmla="*/ 123 h 142"/>
                  <a:gd name="T20" fmla="*/ 17 w 93"/>
                  <a:gd name="T21" fmla="*/ 125 h 142"/>
                  <a:gd name="T22" fmla="*/ 7 w 93"/>
                  <a:gd name="T23" fmla="*/ 124 h 142"/>
                  <a:gd name="T24" fmla="*/ 9 w 93"/>
                  <a:gd name="T25" fmla="*/ 140 h 142"/>
                  <a:gd name="T26" fmla="*/ 20 w 93"/>
                  <a:gd name="T27" fmla="*/ 142 h 142"/>
                  <a:gd name="T28" fmla="*/ 34 w 93"/>
                  <a:gd name="T29" fmla="*/ 138 h 142"/>
                  <a:gd name="T30" fmla="*/ 45 w 93"/>
                  <a:gd name="T31" fmla="*/ 126 h 142"/>
                  <a:gd name="T32" fmla="*/ 54 w 93"/>
                  <a:gd name="T33" fmla="*/ 103 h 142"/>
                  <a:gd name="T34" fmla="*/ 93 w 93"/>
                  <a:gd name="T35" fmla="*/ 0 h 142"/>
                  <a:gd name="T36" fmla="*/ 76 w 93"/>
                  <a:gd name="T37" fmla="*/ 0 h 1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3" h="142">
                    <a:moveTo>
                      <a:pt x="76" y="0"/>
                    </a:moveTo>
                    <a:cubicBezTo>
                      <a:pt x="54" y="59"/>
                      <a:pt x="54" y="59"/>
                      <a:pt x="54" y="59"/>
                    </a:cubicBezTo>
                    <a:cubicBezTo>
                      <a:pt x="51" y="66"/>
                      <a:pt x="49" y="74"/>
                      <a:pt x="47" y="82"/>
                    </a:cubicBezTo>
                    <a:cubicBezTo>
                      <a:pt x="45" y="74"/>
                      <a:pt x="42" y="66"/>
                      <a:pt x="40" y="58"/>
                    </a:cubicBezTo>
                    <a:cubicBezTo>
                      <a:pt x="19" y="0"/>
                      <a:pt x="19" y="0"/>
                      <a:pt x="19" y="0"/>
                    </a:cubicBezTo>
                    <a:cubicBezTo>
                      <a:pt x="0" y="0"/>
                      <a:pt x="0" y="0"/>
                      <a:pt x="0" y="0"/>
                    </a:cubicBezTo>
                    <a:cubicBezTo>
                      <a:pt x="39" y="101"/>
                      <a:pt x="39" y="101"/>
                      <a:pt x="39" y="101"/>
                    </a:cubicBezTo>
                    <a:cubicBezTo>
                      <a:pt x="38" y="103"/>
                      <a:pt x="37" y="104"/>
                      <a:pt x="37" y="105"/>
                    </a:cubicBezTo>
                    <a:cubicBezTo>
                      <a:pt x="35" y="112"/>
                      <a:pt x="33" y="116"/>
                      <a:pt x="32" y="118"/>
                    </a:cubicBezTo>
                    <a:cubicBezTo>
                      <a:pt x="30" y="120"/>
                      <a:pt x="28" y="122"/>
                      <a:pt x="26" y="123"/>
                    </a:cubicBezTo>
                    <a:cubicBezTo>
                      <a:pt x="24" y="125"/>
                      <a:pt x="21" y="125"/>
                      <a:pt x="17" y="125"/>
                    </a:cubicBezTo>
                    <a:cubicBezTo>
                      <a:pt x="14" y="125"/>
                      <a:pt x="11" y="125"/>
                      <a:pt x="7" y="124"/>
                    </a:cubicBezTo>
                    <a:cubicBezTo>
                      <a:pt x="9" y="140"/>
                      <a:pt x="9" y="140"/>
                      <a:pt x="9" y="140"/>
                    </a:cubicBezTo>
                    <a:cubicBezTo>
                      <a:pt x="13" y="141"/>
                      <a:pt x="17" y="142"/>
                      <a:pt x="20" y="142"/>
                    </a:cubicBezTo>
                    <a:cubicBezTo>
                      <a:pt x="26" y="142"/>
                      <a:pt x="30" y="141"/>
                      <a:pt x="34" y="138"/>
                    </a:cubicBezTo>
                    <a:cubicBezTo>
                      <a:pt x="38" y="135"/>
                      <a:pt x="42" y="131"/>
                      <a:pt x="45" y="126"/>
                    </a:cubicBezTo>
                    <a:cubicBezTo>
                      <a:pt x="47" y="121"/>
                      <a:pt x="50" y="114"/>
                      <a:pt x="54" y="103"/>
                    </a:cubicBezTo>
                    <a:cubicBezTo>
                      <a:pt x="93" y="0"/>
                      <a:pt x="93" y="0"/>
                      <a:pt x="93" y="0"/>
                    </a:cubicBezTo>
                    <a:lnTo>
                      <a:pt x="76" y="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0" name="îSľîdè"/>
            <p:cNvGrpSpPr/>
            <p:nvPr/>
          </p:nvGrpSpPr>
          <p:grpSpPr>
            <a:xfrm>
              <a:off x="5487799" y="2810201"/>
              <a:ext cx="2935892" cy="808278"/>
              <a:chOff x="4762500" y="2070100"/>
              <a:chExt cx="6429376" cy="1770063"/>
            </a:xfrm>
            <a:grpFill/>
          </p:grpSpPr>
          <p:sp>
            <p:nvSpPr>
              <p:cNvPr id="343" name="íṥļïḓe"/>
              <p:cNvSpPr/>
              <p:nvPr/>
            </p:nvSpPr>
            <p:spPr bwMode="auto">
              <a:xfrm>
                <a:off x="10328275" y="2070100"/>
                <a:ext cx="520700" cy="512763"/>
              </a:xfrm>
              <a:custGeom>
                <a:avLst/>
                <a:gdLst>
                  <a:gd name="T0" fmla="*/ 31 w 158"/>
                  <a:gd name="T1" fmla="*/ 117 h 156"/>
                  <a:gd name="T2" fmla="*/ 31 w 158"/>
                  <a:gd name="T3" fmla="*/ 120 h 156"/>
                  <a:gd name="T4" fmla="*/ 7 w 158"/>
                  <a:gd name="T5" fmla="*/ 153 h 156"/>
                  <a:gd name="T6" fmla="*/ 11 w 158"/>
                  <a:gd name="T7" fmla="*/ 156 h 156"/>
                  <a:gd name="T8" fmla="*/ 77 w 158"/>
                  <a:gd name="T9" fmla="*/ 124 h 156"/>
                  <a:gd name="T10" fmla="*/ 135 w 158"/>
                  <a:gd name="T11" fmla="*/ 81 h 156"/>
                  <a:gd name="T12" fmla="*/ 158 w 158"/>
                  <a:gd name="T13" fmla="*/ 34 h 156"/>
                  <a:gd name="T14" fmla="*/ 124 w 158"/>
                  <a:gd name="T15" fmla="*/ 0 h 156"/>
                  <a:gd name="T16" fmla="*/ 96 w 158"/>
                  <a:gd name="T17" fmla="*/ 45 h 156"/>
                  <a:gd name="T18" fmla="*/ 61 w 158"/>
                  <a:gd name="T19" fmla="*/ 85 h 156"/>
                  <a:gd name="T20" fmla="*/ 33 w 158"/>
                  <a:gd name="T21" fmla="*/ 26 h 156"/>
                  <a:gd name="T22" fmla="*/ 0 w 158"/>
                  <a:gd name="T23" fmla="*/ 83 h 156"/>
                  <a:gd name="T24" fmla="*/ 0 w 158"/>
                  <a:gd name="T25" fmla="*/ 87 h 156"/>
                  <a:gd name="T26" fmla="*/ 31 w 158"/>
                  <a:gd name="T27" fmla="*/ 117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56">
                    <a:moveTo>
                      <a:pt x="31" y="117"/>
                    </a:moveTo>
                    <a:cubicBezTo>
                      <a:pt x="31" y="120"/>
                      <a:pt x="31" y="120"/>
                      <a:pt x="31" y="120"/>
                    </a:cubicBezTo>
                    <a:cubicBezTo>
                      <a:pt x="31" y="126"/>
                      <a:pt x="7" y="144"/>
                      <a:pt x="7" y="153"/>
                    </a:cubicBezTo>
                    <a:cubicBezTo>
                      <a:pt x="7" y="154"/>
                      <a:pt x="9" y="156"/>
                      <a:pt x="11" y="156"/>
                    </a:cubicBezTo>
                    <a:cubicBezTo>
                      <a:pt x="22" y="156"/>
                      <a:pt x="67" y="130"/>
                      <a:pt x="77" y="124"/>
                    </a:cubicBezTo>
                    <a:cubicBezTo>
                      <a:pt x="85" y="118"/>
                      <a:pt x="131" y="82"/>
                      <a:pt x="135" y="81"/>
                    </a:cubicBezTo>
                    <a:cubicBezTo>
                      <a:pt x="135" y="72"/>
                      <a:pt x="158" y="57"/>
                      <a:pt x="158" y="34"/>
                    </a:cubicBezTo>
                    <a:cubicBezTo>
                      <a:pt x="158" y="19"/>
                      <a:pt x="145" y="0"/>
                      <a:pt x="124" y="0"/>
                    </a:cubicBezTo>
                    <a:cubicBezTo>
                      <a:pt x="114" y="0"/>
                      <a:pt x="101" y="35"/>
                      <a:pt x="96" y="45"/>
                    </a:cubicBezTo>
                    <a:cubicBezTo>
                      <a:pt x="90" y="57"/>
                      <a:pt x="73" y="79"/>
                      <a:pt x="61" y="85"/>
                    </a:cubicBezTo>
                    <a:cubicBezTo>
                      <a:pt x="48" y="60"/>
                      <a:pt x="67" y="30"/>
                      <a:pt x="33" y="26"/>
                    </a:cubicBezTo>
                    <a:cubicBezTo>
                      <a:pt x="6" y="24"/>
                      <a:pt x="0" y="55"/>
                      <a:pt x="0" y="83"/>
                    </a:cubicBezTo>
                    <a:cubicBezTo>
                      <a:pt x="0" y="87"/>
                      <a:pt x="0" y="87"/>
                      <a:pt x="0" y="87"/>
                    </a:cubicBezTo>
                    <a:cubicBezTo>
                      <a:pt x="0" y="116"/>
                      <a:pt x="31" y="103"/>
                      <a:pt x="31" y="11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4" name="îśļiďè"/>
              <p:cNvSpPr/>
              <p:nvPr/>
            </p:nvSpPr>
            <p:spPr bwMode="auto">
              <a:xfrm>
                <a:off x="8250238" y="2230438"/>
                <a:ext cx="1471613" cy="1536700"/>
              </a:xfrm>
              <a:custGeom>
                <a:avLst/>
                <a:gdLst>
                  <a:gd name="T0" fmla="*/ 308 w 446"/>
                  <a:gd name="T1" fmla="*/ 363 h 466"/>
                  <a:gd name="T2" fmla="*/ 282 w 446"/>
                  <a:gd name="T3" fmla="*/ 336 h 466"/>
                  <a:gd name="T4" fmla="*/ 258 w 446"/>
                  <a:gd name="T5" fmla="*/ 308 h 466"/>
                  <a:gd name="T6" fmla="*/ 209 w 446"/>
                  <a:gd name="T7" fmla="*/ 253 h 466"/>
                  <a:gd name="T8" fmla="*/ 209 w 446"/>
                  <a:gd name="T9" fmla="*/ 243 h 466"/>
                  <a:gd name="T10" fmla="*/ 222 w 446"/>
                  <a:gd name="T11" fmla="*/ 208 h 466"/>
                  <a:gd name="T12" fmla="*/ 262 w 446"/>
                  <a:gd name="T13" fmla="*/ 197 h 466"/>
                  <a:gd name="T14" fmla="*/ 304 w 446"/>
                  <a:gd name="T15" fmla="*/ 192 h 466"/>
                  <a:gd name="T16" fmla="*/ 321 w 446"/>
                  <a:gd name="T17" fmla="*/ 162 h 466"/>
                  <a:gd name="T18" fmla="*/ 295 w 446"/>
                  <a:gd name="T19" fmla="*/ 150 h 466"/>
                  <a:gd name="T20" fmla="*/ 243 w 446"/>
                  <a:gd name="T21" fmla="*/ 157 h 466"/>
                  <a:gd name="T22" fmla="*/ 241 w 446"/>
                  <a:gd name="T23" fmla="*/ 156 h 466"/>
                  <a:gd name="T24" fmla="*/ 234 w 446"/>
                  <a:gd name="T25" fmla="*/ 150 h 466"/>
                  <a:gd name="T26" fmla="*/ 251 w 446"/>
                  <a:gd name="T27" fmla="*/ 58 h 466"/>
                  <a:gd name="T28" fmla="*/ 202 w 446"/>
                  <a:gd name="T29" fmla="*/ 0 h 466"/>
                  <a:gd name="T30" fmla="*/ 183 w 446"/>
                  <a:gd name="T31" fmla="*/ 17 h 466"/>
                  <a:gd name="T32" fmla="*/ 183 w 446"/>
                  <a:gd name="T33" fmla="*/ 24 h 466"/>
                  <a:gd name="T34" fmla="*/ 199 w 446"/>
                  <a:gd name="T35" fmla="*/ 53 h 466"/>
                  <a:gd name="T36" fmla="*/ 199 w 446"/>
                  <a:gd name="T37" fmla="*/ 90 h 466"/>
                  <a:gd name="T38" fmla="*/ 186 w 446"/>
                  <a:gd name="T39" fmla="*/ 164 h 466"/>
                  <a:gd name="T40" fmla="*/ 61 w 446"/>
                  <a:gd name="T41" fmla="*/ 212 h 466"/>
                  <a:gd name="T42" fmla="*/ 46 w 446"/>
                  <a:gd name="T43" fmla="*/ 214 h 466"/>
                  <a:gd name="T44" fmla="*/ 44 w 446"/>
                  <a:gd name="T45" fmla="*/ 219 h 466"/>
                  <a:gd name="T46" fmla="*/ 37 w 446"/>
                  <a:gd name="T47" fmla="*/ 217 h 466"/>
                  <a:gd name="T48" fmla="*/ 32 w 446"/>
                  <a:gd name="T49" fmla="*/ 226 h 466"/>
                  <a:gd name="T50" fmla="*/ 32 w 446"/>
                  <a:gd name="T51" fmla="*/ 233 h 466"/>
                  <a:gd name="T52" fmla="*/ 56 w 446"/>
                  <a:gd name="T53" fmla="*/ 258 h 466"/>
                  <a:gd name="T54" fmla="*/ 94 w 446"/>
                  <a:gd name="T55" fmla="*/ 252 h 466"/>
                  <a:gd name="T56" fmla="*/ 160 w 446"/>
                  <a:gd name="T57" fmla="*/ 223 h 466"/>
                  <a:gd name="T58" fmla="*/ 165 w 446"/>
                  <a:gd name="T59" fmla="*/ 223 h 466"/>
                  <a:gd name="T60" fmla="*/ 170 w 446"/>
                  <a:gd name="T61" fmla="*/ 228 h 466"/>
                  <a:gd name="T62" fmla="*/ 170 w 446"/>
                  <a:gd name="T63" fmla="*/ 235 h 466"/>
                  <a:gd name="T64" fmla="*/ 144 w 446"/>
                  <a:gd name="T65" fmla="*/ 305 h 466"/>
                  <a:gd name="T66" fmla="*/ 105 w 446"/>
                  <a:gd name="T67" fmla="*/ 363 h 466"/>
                  <a:gd name="T68" fmla="*/ 58 w 446"/>
                  <a:gd name="T69" fmla="*/ 413 h 466"/>
                  <a:gd name="T70" fmla="*/ 0 w 446"/>
                  <a:gd name="T71" fmla="*/ 450 h 466"/>
                  <a:gd name="T72" fmla="*/ 2 w 446"/>
                  <a:gd name="T73" fmla="*/ 460 h 466"/>
                  <a:gd name="T74" fmla="*/ 24 w 446"/>
                  <a:gd name="T75" fmla="*/ 464 h 466"/>
                  <a:gd name="T76" fmla="*/ 82 w 446"/>
                  <a:gd name="T77" fmla="*/ 436 h 466"/>
                  <a:gd name="T78" fmla="*/ 129 w 446"/>
                  <a:gd name="T79" fmla="*/ 398 h 466"/>
                  <a:gd name="T80" fmla="*/ 163 w 446"/>
                  <a:gd name="T81" fmla="*/ 345 h 466"/>
                  <a:gd name="T82" fmla="*/ 205 w 446"/>
                  <a:gd name="T83" fmla="*/ 314 h 466"/>
                  <a:gd name="T84" fmla="*/ 225 w 446"/>
                  <a:gd name="T85" fmla="*/ 337 h 466"/>
                  <a:gd name="T86" fmla="*/ 234 w 446"/>
                  <a:gd name="T87" fmla="*/ 350 h 466"/>
                  <a:gd name="T88" fmla="*/ 244 w 446"/>
                  <a:gd name="T89" fmla="*/ 361 h 466"/>
                  <a:gd name="T90" fmla="*/ 280 w 446"/>
                  <a:gd name="T91" fmla="*/ 410 h 466"/>
                  <a:gd name="T92" fmla="*/ 396 w 446"/>
                  <a:gd name="T93" fmla="*/ 464 h 466"/>
                  <a:gd name="T94" fmla="*/ 445 w 446"/>
                  <a:gd name="T95" fmla="*/ 435 h 466"/>
                  <a:gd name="T96" fmla="*/ 371 w 446"/>
                  <a:gd name="T97" fmla="*/ 403 h 466"/>
                  <a:gd name="T98" fmla="*/ 308 w 446"/>
                  <a:gd name="T99" fmla="*/ 36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46" h="466">
                    <a:moveTo>
                      <a:pt x="308" y="363"/>
                    </a:moveTo>
                    <a:cubicBezTo>
                      <a:pt x="300" y="357"/>
                      <a:pt x="289" y="344"/>
                      <a:pt x="282" y="336"/>
                    </a:cubicBezTo>
                    <a:cubicBezTo>
                      <a:pt x="274" y="327"/>
                      <a:pt x="265" y="317"/>
                      <a:pt x="258" y="308"/>
                    </a:cubicBezTo>
                    <a:cubicBezTo>
                      <a:pt x="249" y="297"/>
                      <a:pt x="209" y="264"/>
                      <a:pt x="209" y="253"/>
                    </a:cubicBezTo>
                    <a:cubicBezTo>
                      <a:pt x="209" y="243"/>
                      <a:pt x="209" y="243"/>
                      <a:pt x="209" y="243"/>
                    </a:cubicBezTo>
                    <a:cubicBezTo>
                      <a:pt x="209" y="238"/>
                      <a:pt x="218" y="212"/>
                      <a:pt x="222" y="208"/>
                    </a:cubicBezTo>
                    <a:cubicBezTo>
                      <a:pt x="229" y="200"/>
                      <a:pt x="246" y="197"/>
                      <a:pt x="262" y="197"/>
                    </a:cubicBezTo>
                    <a:cubicBezTo>
                      <a:pt x="275" y="197"/>
                      <a:pt x="295" y="196"/>
                      <a:pt x="304" y="192"/>
                    </a:cubicBezTo>
                    <a:cubicBezTo>
                      <a:pt x="319" y="186"/>
                      <a:pt x="321" y="180"/>
                      <a:pt x="321" y="162"/>
                    </a:cubicBezTo>
                    <a:cubicBezTo>
                      <a:pt x="317" y="156"/>
                      <a:pt x="305" y="148"/>
                      <a:pt x="295" y="150"/>
                    </a:cubicBezTo>
                    <a:cubicBezTo>
                      <a:pt x="243" y="157"/>
                      <a:pt x="243" y="157"/>
                      <a:pt x="243" y="157"/>
                    </a:cubicBezTo>
                    <a:cubicBezTo>
                      <a:pt x="241" y="156"/>
                      <a:pt x="241" y="156"/>
                      <a:pt x="241" y="156"/>
                    </a:cubicBezTo>
                    <a:cubicBezTo>
                      <a:pt x="237" y="156"/>
                      <a:pt x="234" y="154"/>
                      <a:pt x="234" y="150"/>
                    </a:cubicBezTo>
                    <a:cubicBezTo>
                      <a:pt x="234" y="122"/>
                      <a:pt x="246" y="83"/>
                      <a:pt x="251" y="58"/>
                    </a:cubicBezTo>
                    <a:cubicBezTo>
                      <a:pt x="257" y="25"/>
                      <a:pt x="230" y="0"/>
                      <a:pt x="202" y="0"/>
                    </a:cubicBezTo>
                    <a:cubicBezTo>
                      <a:pt x="192" y="0"/>
                      <a:pt x="183" y="7"/>
                      <a:pt x="183" y="17"/>
                    </a:cubicBezTo>
                    <a:cubicBezTo>
                      <a:pt x="183" y="24"/>
                      <a:pt x="183" y="24"/>
                      <a:pt x="183" y="24"/>
                    </a:cubicBezTo>
                    <a:cubicBezTo>
                      <a:pt x="183" y="37"/>
                      <a:pt x="195" y="39"/>
                      <a:pt x="199" y="53"/>
                    </a:cubicBezTo>
                    <a:cubicBezTo>
                      <a:pt x="202" y="65"/>
                      <a:pt x="200" y="79"/>
                      <a:pt x="199" y="90"/>
                    </a:cubicBezTo>
                    <a:cubicBezTo>
                      <a:pt x="195" y="118"/>
                      <a:pt x="196" y="141"/>
                      <a:pt x="186" y="164"/>
                    </a:cubicBezTo>
                    <a:cubicBezTo>
                      <a:pt x="175" y="187"/>
                      <a:pt x="83" y="198"/>
                      <a:pt x="61" y="212"/>
                    </a:cubicBezTo>
                    <a:cubicBezTo>
                      <a:pt x="46" y="214"/>
                      <a:pt x="46" y="214"/>
                      <a:pt x="46" y="214"/>
                    </a:cubicBezTo>
                    <a:cubicBezTo>
                      <a:pt x="44" y="219"/>
                      <a:pt x="44" y="219"/>
                      <a:pt x="44" y="219"/>
                    </a:cubicBezTo>
                    <a:cubicBezTo>
                      <a:pt x="37" y="217"/>
                      <a:pt x="37" y="217"/>
                      <a:pt x="37" y="217"/>
                    </a:cubicBezTo>
                    <a:cubicBezTo>
                      <a:pt x="35" y="225"/>
                      <a:pt x="32" y="219"/>
                      <a:pt x="32" y="226"/>
                    </a:cubicBezTo>
                    <a:cubicBezTo>
                      <a:pt x="32" y="233"/>
                      <a:pt x="32" y="233"/>
                      <a:pt x="32" y="233"/>
                    </a:cubicBezTo>
                    <a:cubicBezTo>
                      <a:pt x="32" y="243"/>
                      <a:pt x="47" y="257"/>
                      <a:pt x="56" y="258"/>
                    </a:cubicBezTo>
                    <a:cubicBezTo>
                      <a:pt x="72" y="260"/>
                      <a:pt x="81" y="258"/>
                      <a:pt x="94" y="252"/>
                    </a:cubicBezTo>
                    <a:cubicBezTo>
                      <a:pt x="102" y="249"/>
                      <a:pt x="159" y="223"/>
                      <a:pt x="160" y="223"/>
                    </a:cubicBezTo>
                    <a:cubicBezTo>
                      <a:pt x="165" y="223"/>
                      <a:pt x="165" y="223"/>
                      <a:pt x="165" y="223"/>
                    </a:cubicBezTo>
                    <a:cubicBezTo>
                      <a:pt x="169" y="223"/>
                      <a:pt x="170" y="224"/>
                      <a:pt x="170" y="228"/>
                    </a:cubicBezTo>
                    <a:cubicBezTo>
                      <a:pt x="170" y="235"/>
                      <a:pt x="170" y="235"/>
                      <a:pt x="170" y="235"/>
                    </a:cubicBezTo>
                    <a:cubicBezTo>
                      <a:pt x="170" y="243"/>
                      <a:pt x="148" y="296"/>
                      <a:pt x="144" y="305"/>
                    </a:cubicBezTo>
                    <a:cubicBezTo>
                      <a:pt x="133" y="327"/>
                      <a:pt x="118" y="344"/>
                      <a:pt x="105" y="363"/>
                    </a:cubicBezTo>
                    <a:cubicBezTo>
                      <a:pt x="91" y="385"/>
                      <a:pt x="77" y="397"/>
                      <a:pt x="58" y="413"/>
                    </a:cubicBezTo>
                    <a:cubicBezTo>
                      <a:pt x="49" y="421"/>
                      <a:pt x="10" y="448"/>
                      <a:pt x="0" y="450"/>
                    </a:cubicBezTo>
                    <a:cubicBezTo>
                      <a:pt x="2" y="460"/>
                      <a:pt x="2" y="460"/>
                      <a:pt x="2" y="460"/>
                    </a:cubicBezTo>
                    <a:cubicBezTo>
                      <a:pt x="24" y="464"/>
                      <a:pt x="24" y="464"/>
                      <a:pt x="24" y="464"/>
                    </a:cubicBezTo>
                    <a:cubicBezTo>
                      <a:pt x="37" y="466"/>
                      <a:pt x="73" y="442"/>
                      <a:pt x="82" y="436"/>
                    </a:cubicBezTo>
                    <a:cubicBezTo>
                      <a:pt x="105" y="421"/>
                      <a:pt x="111" y="417"/>
                      <a:pt x="129" y="398"/>
                    </a:cubicBezTo>
                    <a:cubicBezTo>
                      <a:pt x="146" y="380"/>
                      <a:pt x="151" y="366"/>
                      <a:pt x="163" y="345"/>
                    </a:cubicBezTo>
                    <a:cubicBezTo>
                      <a:pt x="173" y="330"/>
                      <a:pt x="183" y="300"/>
                      <a:pt x="205" y="314"/>
                    </a:cubicBezTo>
                    <a:cubicBezTo>
                      <a:pt x="218" y="322"/>
                      <a:pt x="216" y="326"/>
                      <a:pt x="225" y="337"/>
                    </a:cubicBezTo>
                    <a:cubicBezTo>
                      <a:pt x="229" y="341"/>
                      <a:pt x="231" y="346"/>
                      <a:pt x="234" y="350"/>
                    </a:cubicBezTo>
                    <a:cubicBezTo>
                      <a:pt x="238" y="354"/>
                      <a:pt x="241" y="356"/>
                      <a:pt x="244" y="361"/>
                    </a:cubicBezTo>
                    <a:cubicBezTo>
                      <a:pt x="258" y="381"/>
                      <a:pt x="263" y="392"/>
                      <a:pt x="280" y="410"/>
                    </a:cubicBezTo>
                    <a:cubicBezTo>
                      <a:pt x="315" y="446"/>
                      <a:pt x="324" y="464"/>
                      <a:pt x="396" y="464"/>
                    </a:cubicBezTo>
                    <a:cubicBezTo>
                      <a:pt x="425" y="464"/>
                      <a:pt x="446" y="461"/>
                      <a:pt x="445" y="435"/>
                    </a:cubicBezTo>
                    <a:cubicBezTo>
                      <a:pt x="422" y="423"/>
                      <a:pt x="394" y="416"/>
                      <a:pt x="371" y="403"/>
                    </a:cubicBezTo>
                    <a:cubicBezTo>
                      <a:pt x="347" y="389"/>
                      <a:pt x="330" y="379"/>
                      <a:pt x="308" y="3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5" name="ïṣ1íḑé"/>
              <p:cNvSpPr/>
              <p:nvPr/>
            </p:nvSpPr>
            <p:spPr bwMode="auto">
              <a:xfrm>
                <a:off x="4762500" y="2398713"/>
                <a:ext cx="1316038" cy="1169988"/>
              </a:xfrm>
              <a:custGeom>
                <a:avLst/>
                <a:gdLst>
                  <a:gd name="T0" fmla="*/ 290 w 399"/>
                  <a:gd name="T1" fmla="*/ 258 h 355"/>
                  <a:gd name="T2" fmla="*/ 263 w 399"/>
                  <a:gd name="T3" fmla="*/ 258 h 355"/>
                  <a:gd name="T4" fmla="*/ 251 w 399"/>
                  <a:gd name="T5" fmla="*/ 258 h 355"/>
                  <a:gd name="T6" fmla="*/ 214 w 399"/>
                  <a:gd name="T7" fmla="*/ 243 h 355"/>
                  <a:gd name="T8" fmla="*/ 213 w 399"/>
                  <a:gd name="T9" fmla="*/ 229 h 355"/>
                  <a:gd name="T10" fmla="*/ 225 w 399"/>
                  <a:gd name="T11" fmla="*/ 183 h 355"/>
                  <a:gd name="T12" fmla="*/ 268 w 399"/>
                  <a:gd name="T13" fmla="*/ 165 h 355"/>
                  <a:gd name="T14" fmla="*/ 273 w 399"/>
                  <a:gd name="T15" fmla="*/ 168 h 355"/>
                  <a:gd name="T16" fmla="*/ 306 w 399"/>
                  <a:gd name="T17" fmla="*/ 161 h 355"/>
                  <a:gd name="T18" fmla="*/ 324 w 399"/>
                  <a:gd name="T19" fmla="*/ 139 h 355"/>
                  <a:gd name="T20" fmla="*/ 244 w 399"/>
                  <a:gd name="T21" fmla="*/ 131 h 355"/>
                  <a:gd name="T22" fmla="*/ 242 w 399"/>
                  <a:gd name="T23" fmla="*/ 131 h 355"/>
                  <a:gd name="T24" fmla="*/ 232 w 399"/>
                  <a:gd name="T25" fmla="*/ 102 h 355"/>
                  <a:gd name="T26" fmla="*/ 256 w 399"/>
                  <a:gd name="T27" fmla="*/ 41 h 355"/>
                  <a:gd name="T28" fmla="*/ 256 w 399"/>
                  <a:gd name="T29" fmla="*/ 36 h 355"/>
                  <a:gd name="T30" fmla="*/ 213 w 399"/>
                  <a:gd name="T31" fmla="*/ 3 h 355"/>
                  <a:gd name="T32" fmla="*/ 178 w 399"/>
                  <a:gd name="T33" fmla="*/ 46 h 355"/>
                  <a:gd name="T34" fmla="*/ 156 w 399"/>
                  <a:gd name="T35" fmla="*/ 179 h 355"/>
                  <a:gd name="T36" fmla="*/ 147 w 399"/>
                  <a:gd name="T37" fmla="*/ 241 h 355"/>
                  <a:gd name="T38" fmla="*/ 113 w 399"/>
                  <a:gd name="T39" fmla="*/ 285 h 355"/>
                  <a:gd name="T40" fmla="*/ 0 w 399"/>
                  <a:gd name="T41" fmla="*/ 326 h 355"/>
                  <a:gd name="T42" fmla="*/ 40 w 399"/>
                  <a:gd name="T43" fmla="*/ 355 h 355"/>
                  <a:gd name="T44" fmla="*/ 45 w 399"/>
                  <a:gd name="T45" fmla="*/ 355 h 355"/>
                  <a:gd name="T46" fmla="*/ 90 w 399"/>
                  <a:gd name="T47" fmla="*/ 347 h 355"/>
                  <a:gd name="T48" fmla="*/ 96 w 399"/>
                  <a:gd name="T49" fmla="*/ 347 h 355"/>
                  <a:gd name="T50" fmla="*/ 281 w 399"/>
                  <a:gd name="T51" fmla="*/ 306 h 355"/>
                  <a:gd name="T52" fmla="*/ 355 w 399"/>
                  <a:gd name="T53" fmla="*/ 318 h 355"/>
                  <a:gd name="T54" fmla="*/ 365 w 399"/>
                  <a:gd name="T55" fmla="*/ 318 h 355"/>
                  <a:gd name="T56" fmla="*/ 399 w 399"/>
                  <a:gd name="T57" fmla="*/ 282 h 355"/>
                  <a:gd name="T58" fmla="*/ 290 w 399"/>
                  <a:gd name="T59" fmla="*/ 258 h 3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99" h="355">
                    <a:moveTo>
                      <a:pt x="290" y="258"/>
                    </a:moveTo>
                    <a:cubicBezTo>
                      <a:pt x="263" y="258"/>
                      <a:pt x="263" y="258"/>
                      <a:pt x="263" y="258"/>
                    </a:cubicBezTo>
                    <a:cubicBezTo>
                      <a:pt x="251" y="258"/>
                      <a:pt x="251" y="258"/>
                      <a:pt x="251" y="258"/>
                    </a:cubicBezTo>
                    <a:cubicBezTo>
                      <a:pt x="236" y="258"/>
                      <a:pt x="220" y="252"/>
                      <a:pt x="214" y="243"/>
                    </a:cubicBezTo>
                    <a:cubicBezTo>
                      <a:pt x="213" y="229"/>
                      <a:pt x="213" y="229"/>
                      <a:pt x="213" y="229"/>
                    </a:cubicBezTo>
                    <a:cubicBezTo>
                      <a:pt x="217" y="227"/>
                      <a:pt x="217" y="195"/>
                      <a:pt x="225" y="183"/>
                    </a:cubicBezTo>
                    <a:cubicBezTo>
                      <a:pt x="235" y="169"/>
                      <a:pt x="264" y="173"/>
                      <a:pt x="268" y="165"/>
                    </a:cubicBezTo>
                    <a:cubicBezTo>
                      <a:pt x="273" y="168"/>
                      <a:pt x="273" y="168"/>
                      <a:pt x="273" y="168"/>
                    </a:cubicBezTo>
                    <a:cubicBezTo>
                      <a:pt x="277" y="165"/>
                      <a:pt x="299" y="165"/>
                      <a:pt x="306" y="161"/>
                    </a:cubicBezTo>
                    <a:cubicBezTo>
                      <a:pt x="312" y="158"/>
                      <a:pt x="324" y="146"/>
                      <a:pt x="324" y="139"/>
                    </a:cubicBezTo>
                    <a:cubicBezTo>
                      <a:pt x="324" y="99"/>
                      <a:pt x="265" y="131"/>
                      <a:pt x="244" y="131"/>
                    </a:cubicBezTo>
                    <a:cubicBezTo>
                      <a:pt x="242" y="131"/>
                      <a:pt x="242" y="131"/>
                      <a:pt x="242" y="131"/>
                    </a:cubicBezTo>
                    <a:cubicBezTo>
                      <a:pt x="231" y="131"/>
                      <a:pt x="232" y="114"/>
                      <a:pt x="232" y="102"/>
                    </a:cubicBezTo>
                    <a:cubicBezTo>
                      <a:pt x="233" y="100"/>
                      <a:pt x="256" y="43"/>
                      <a:pt x="256" y="41"/>
                    </a:cubicBezTo>
                    <a:cubicBezTo>
                      <a:pt x="256" y="36"/>
                      <a:pt x="256" y="36"/>
                      <a:pt x="256" y="36"/>
                    </a:cubicBezTo>
                    <a:cubicBezTo>
                      <a:pt x="256" y="17"/>
                      <a:pt x="228" y="0"/>
                      <a:pt x="213" y="3"/>
                    </a:cubicBezTo>
                    <a:cubicBezTo>
                      <a:pt x="179" y="11"/>
                      <a:pt x="183" y="13"/>
                      <a:pt x="178" y="46"/>
                    </a:cubicBezTo>
                    <a:cubicBezTo>
                      <a:pt x="170" y="90"/>
                      <a:pt x="165" y="136"/>
                      <a:pt x="156" y="179"/>
                    </a:cubicBezTo>
                    <a:cubicBezTo>
                      <a:pt x="153" y="196"/>
                      <a:pt x="151" y="223"/>
                      <a:pt x="147" y="241"/>
                    </a:cubicBezTo>
                    <a:cubicBezTo>
                      <a:pt x="138" y="278"/>
                      <a:pt x="150" y="275"/>
                      <a:pt x="113" y="285"/>
                    </a:cubicBezTo>
                    <a:cubicBezTo>
                      <a:pt x="88" y="292"/>
                      <a:pt x="0" y="303"/>
                      <a:pt x="0" y="326"/>
                    </a:cubicBezTo>
                    <a:cubicBezTo>
                      <a:pt x="0" y="342"/>
                      <a:pt x="23" y="355"/>
                      <a:pt x="40" y="355"/>
                    </a:cubicBezTo>
                    <a:cubicBezTo>
                      <a:pt x="45" y="355"/>
                      <a:pt x="45" y="355"/>
                      <a:pt x="45" y="355"/>
                    </a:cubicBezTo>
                    <a:cubicBezTo>
                      <a:pt x="61" y="355"/>
                      <a:pt x="80" y="353"/>
                      <a:pt x="90" y="347"/>
                    </a:cubicBezTo>
                    <a:cubicBezTo>
                      <a:pt x="96" y="347"/>
                      <a:pt x="96" y="347"/>
                      <a:pt x="96" y="347"/>
                    </a:cubicBezTo>
                    <a:cubicBezTo>
                      <a:pt x="117" y="332"/>
                      <a:pt x="241" y="306"/>
                      <a:pt x="281" y="306"/>
                    </a:cubicBezTo>
                    <a:cubicBezTo>
                      <a:pt x="311" y="306"/>
                      <a:pt x="331" y="318"/>
                      <a:pt x="355" y="318"/>
                    </a:cubicBezTo>
                    <a:cubicBezTo>
                      <a:pt x="365" y="318"/>
                      <a:pt x="365" y="318"/>
                      <a:pt x="365" y="318"/>
                    </a:cubicBezTo>
                    <a:cubicBezTo>
                      <a:pt x="383" y="318"/>
                      <a:pt x="399" y="303"/>
                      <a:pt x="399" y="282"/>
                    </a:cubicBezTo>
                    <a:cubicBezTo>
                      <a:pt x="399" y="255"/>
                      <a:pt x="318" y="258"/>
                      <a:pt x="290" y="25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6" name="íS1íḑe"/>
              <p:cNvSpPr/>
              <p:nvPr/>
            </p:nvSpPr>
            <p:spPr bwMode="auto">
              <a:xfrm>
                <a:off x="6553200" y="2471738"/>
                <a:ext cx="239713" cy="196850"/>
              </a:xfrm>
              <a:custGeom>
                <a:avLst/>
                <a:gdLst>
                  <a:gd name="T0" fmla="*/ 44 w 73"/>
                  <a:gd name="T1" fmla="*/ 60 h 60"/>
                  <a:gd name="T2" fmla="*/ 73 w 73"/>
                  <a:gd name="T3" fmla="*/ 32 h 60"/>
                  <a:gd name="T4" fmla="*/ 25 w 73"/>
                  <a:gd name="T5" fmla="*/ 0 h 60"/>
                  <a:gd name="T6" fmla="*/ 24 w 73"/>
                  <a:gd name="T7" fmla="*/ 0 h 60"/>
                  <a:gd name="T8" fmla="*/ 0 w 73"/>
                  <a:gd name="T9" fmla="*/ 14 h 60"/>
                  <a:gd name="T10" fmla="*/ 0 w 73"/>
                  <a:gd name="T11" fmla="*/ 17 h 60"/>
                  <a:gd name="T12" fmla="*/ 44 w 73"/>
                  <a:gd name="T13" fmla="*/ 60 h 60"/>
                </a:gdLst>
                <a:ahLst/>
                <a:cxnLst>
                  <a:cxn ang="0">
                    <a:pos x="T0" y="T1"/>
                  </a:cxn>
                  <a:cxn ang="0">
                    <a:pos x="T2" y="T3"/>
                  </a:cxn>
                  <a:cxn ang="0">
                    <a:pos x="T4" y="T5"/>
                  </a:cxn>
                  <a:cxn ang="0">
                    <a:pos x="T6" y="T7"/>
                  </a:cxn>
                  <a:cxn ang="0">
                    <a:pos x="T8" y="T9"/>
                  </a:cxn>
                  <a:cxn ang="0">
                    <a:pos x="T10" y="T11"/>
                  </a:cxn>
                  <a:cxn ang="0">
                    <a:pos x="T12" y="T13"/>
                  </a:cxn>
                </a:cxnLst>
                <a:rect l="0" t="0" r="r" b="b"/>
                <a:pathLst>
                  <a:path w="73" h="60">
                    <a:moveTo>
                      <a:pt x="44" y="60"/>
                    </a:moveTo>
                    <a:cubicBezTo>
                      <a:pt x="61" y="60"/>
                      <a:pt x="73" y="50"/>
                      <a:pt x="73" y="32"/>
                    </a:cubicBezTo>
                    <a:cubicBezTo>
                      <a:pt x="73" y="11"/>
                      <a:pt x="46" y="0"/>
                      <a:pt x="25" y="0"/>
                    </a:cubicBezTo>
                    <a:cubicBezTo>
                      <a:pt x="24" y="0"/>
                      <a:pt x="24" y="0"/>
                      <a:pt x="24" y="0"/>
                    </a:cubicBezTo>
                    <a:cubicBezTo>
                      <a:pt x="15" y="0"/>
                      <a:pt x="0" y="7"/>
                      <a:pt x="0" y="14"/>
                    </a:cubicBezTo>
                    <a:cubicBezTo>
                      <a:pt x="0" y="17"/>
                      <a:pt x="0" y="17"/>
                      <a:pt x="0" y="17"/>
                    </a:cubicBezTo>
                    <a:cubicBezTo>
                      <a:pt x="0" y="36"/>
                      <a:pt x="25" y="60"/>
                      <a:pt x="44"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7" name="í$ḻïḍé"/>
              <p:cNvSpPr/>
              <p:nvPr/>
            </p:nvSpPr>
            <p:spPr bwMode="auto">
              <a:xfrm>
                <a:off x="6446838" y="2151063"/>
                <a:ext cx="1600200" cy="1668463"/>
              </a:xfrm>
              <a:custGeom>
                <a:avLst/>
                <a:gdLst>
                  <a:gd name="T0" fmla="*/ 445 w 485"/>
                  <a:gd name="T1" fmla="*/ 250 h 506"/>
                  <a:gd name="T2" fmla="*/ 407 w 485"/>
                  <a:gd name="T3" fmla="*/ 255 h 506"/>
                  <a:gd name="T4" fmla="*/ 394 w 485"/>
                  <a:gd name="T5" fmla="*/ 250 h 506"/>
                  <a:gd name="T6" fmla="*/ 371 w 485"/>
                  <a:gd name="T7" fmla="*/ 171 h 506"/>
                  <a:gd name="T8" fmla="*/ 322 w 485"/>
                  <a:gd name="T9" fmla="*/ 158 h 506"/>
                  <a:gd name="T10" fmla="*/ 359 w 485"/>
                  <a:gd name="T11" fmla="*/ 78 h 506"/>
                  <a:gd name="T12" fmla="*/ 281 w 485"/>
                  <a:gd name="T13" fmla="*/ 94 h 506"/>
                  <a:gd name="T14" fmla="*/ 224 w 485"/>
                  <a:gd name="T15" fmla="*/ 119 h 506"/>
                  <a:gd name="T16" fmla="*/ 246 w 485"/>
                  <a:gd name="T17" fmla="*/ 66 h 506"/>
                  <a:gd name="T18" fmla="*/ 261 w 485"/>
                  <a:gd name="T19" fmla="*/ 16 h 506"/>
                  <a:gd name="T20" fmla="*/ 182 w 485"/>
                  <a:gd name="T21" fmla="*/ 69 h 506"/>
                  <a:gd name="T22" fmla="*/ 151 w 485"/>
                  <a:gd name="T23" fmla="*/ 165 h 506"/>
                  <a:gd name="T24" fmla="*/ 236 w 485"/>
                  <a:gd name="T25" fmla="*/ 172 h 506"/>
                  <a:gd name="T26" fmla="*/ 246 w 485"/>
                  <a:gd name="T27" fmla="*/ 177 h 506"/>
                  <a:gd name="T28" fmla="*/ 195 w 485"/>
                  <a:gd name="T29" fmla="*/ 277 h 506"/>
                  <a:gd name="T30" fmla="*/ 146 w 485"/>
                  <a:gd name="T31" fmla="*/ 339 h 506"/>
                  <a:gd name="T32" fmla="*/ 112 w 485"/>
                  <a:gd name="T33" fmla="*/ 342 h 506"/>
                  <a:gd name="T34" fmla="*/ 117 w 485"/>
                  <a:gd name="T35" fmla="*/ 304 h 506"/>
                  <a:gd name="T36" fmla="*/ 66 w 485"/>
                  <a:gd name="T37" fmla="*/ 413 h 506"/>
                  <a:gd name="T38" fmla="*/ 52 w 485"/>
                  <a:gd name="T39" fmla="*/ 366 h 506"/>
                  <a:gd name="T40" fmla="*/ 84 w 485"/>
                  <a:gd name="T41" fmla="*/ 214 h 506"/>
                  <a:gd name="T42" fmla="*/ 69 w 485"/>
                  <a:gd name="T43" fmla="*/ 196 h 506"/>
                  <a:gd name="T44" fmla="*/ 0 w 485"/>
                  <a:gd name="T45" fmla="*/ 354 h 506"/>
                  <a:gd name="T46" fmla="*/ 0 w 485"/>
                  <a:gd name="T47" fmla="*/ 377 h 506"/>
                  <a:gd name="T48" fmla="*/ 64 w 485"/>
                  <a:gd name="T49" fmla="*/ 491 h 506"/>
                  <a:gd name="T50" fmla="*/ 96 w 485"/>
                  <a:gd name="T51" fmla="*/ 431 h 506"/>
                  <a:gd name="T52" fmla="*/ 125 w 485"/>
                  <a:gd name="T53" fmla="*/ 383 h 506"/>
                  <a:gd name="T54" fmla="*/ 163 w 485"/>
                  <a:gd name="T55" fmla="*/ 420 h 506"/>
                  <a:gd name="T56" fmla="*/ 183 w 485"/>
                  <a:gd name="T57" fmla="*/ 473 h 506"/>
                  <a:gd name="T58" fmla="*/ 251 w 485"/>
                  <a:gd name="T59" fmla="*/ 476 h 506"/>
                  <a:gd name="T60" fmla="*/ 328 w 485"/>
                  <a:gd name="T61" fmla="*/ 495 h 506"/>
                  <a:gd name="T62" fmla="*/ 392 w 485"/>
                  <a:gd name="T63" fmla="*/ 416 h 506"/>
                  <a:gd name="T64" fmla="*/ 388 w 485"/>
                  <a:gd name="T65" fmla="*/ 408 h 506"/>
                  <a:gd name="T66" fmla="*/ 379 w 485"/>
                  <a:gd name="T67" fmla="*/ 356 h 506"/>
                  <a:gd name="T68" fmla="*/ 485 w 485"/>
                  <a:gd name="T69" fmla="*/ 274 h 506"/>
                  <a:gd name="T70" fmla="*/ 456 w 485"/>
                  <a:gd name="T71" fmla="*/ 250 h 506"/>
                  <a:gd name="T72" fmla="*/ 254 w 485"/>
                  <a:gd name="T73" fmla="*/ 277 h 506"/>
                  <a:gd name="T74" fmla="*/ 253 w 485"/>
                  <a:gd name="T75" fmla="*/ 301 h 506"/>
                  <a:gd name="T76" fmla="*/ 246 w 485"/>
                  <a:gd name="T77" fmla="*/ 293 h 506"/>
                  <a:gd name="T78" fmla="*/ 298 w 485"/>
                  <a:gd name="T79" fmla="*/ 469 h 506"/>
                  <a:gd name="T80" fmla="*/ 292 w 485"/>
                  <a:gd name="T81" fmla="*/ 462 h 506"/>
                  <a:gd name="T82" fmla="*/ 304 w 485"/>
                  <a:gd name="T83" fmla="*/ 462 h 506"/>
                  <a:gd name="T84" fmla="*/ 351 w 485"/>
                  <a:gd name="T85" fmla="*/ 321 h 506"/>
                  <a:gd name="T86" fmla="*/ 299 w 485"/>
                  <a:gd name="T87" fmla="*/ 427 h 506"/>
                  <a:gd name="T88" fmla="*/ 246 w 485"/>
                  <a:gd name="T89" fmla="*/ 437 h 506"/>
                  <a:gd name="T90" fmla="*/ 219 w 485"/>
                  <a:gd name="T91" fmla="*/ 426 h 506"/>
                  <a:gd name="T92" fmla="*/ 254 w 485"/>
                  <a:gd name="T93" fmla="*/ 335 h 506"/>
                  <a:gd name="T94" fmla="*/ 260 w 485"/>
                  <a:gd name="T95" fmla="*/ 370 h 506"/>
                  <a:gd name="T96" fmla="*/ 280 w 485"/>
                  <a:gd name="T97" fmla="*/ 393 h 506"/>
                  <a:gd name="T98" fmla="*/ 312 w 485"/>
                  <a:gd name="T99" fmla="*/ 393 h 506"/>
                  <a:gd name="T100" fmla="*/ 298 w 485"/>
                  <a:gd name="T101" fmla="*/ 321 h 506"/>
                  <a:gd name="T102" fmla="*/ 351 w 485"/>
                  <a:gd name="T103" fmla="*/ 313 h 506"/>
                  <a:gd name="T104" fmla="*/ 358 w 485"/>
                  <a:gd name="T105" fmla="*/ 242 h 506"/>
                  <a:gd name="T106" fmla="*/ 298 w 485"/>
                  <a:gd name="T107" fmla="*/ 258 h 506"/>
                  <a:gd name="T108" fmla="*/ 305 w 485"/>
                  <a:gd name="T109" fmla="*/ 224 h 506"/>
                  <a:gd name="T110" fmla="*/ 341 w 485"/>
                  <a:gd name="T111" fmla="*/ 213 h 506"/>
                  <a:gd name="T112" fmla="*/ 358 w 485"/>
                  <a:gd name="T113" fmla="*/ 242 h 5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485" h="506">
                    <a:moveTo>
                      <a:pt x="456" y="250"/>
                    </a:moveTo>
                    <a:cubicBezTo>
                      <a:pt x="445" y="250"/>
                      <a:pt x="445" y="250"/>
                      <a:pt x="445" y="250"/>
                    </a:cubicBezTo>
                    <a:cubicBezTo>
                      <a:pt x="431" y="250"/>
                      <a:pt x="423" y="255"/>
                      <a:pt x="411" y="255"/>
                    </a:cubicBezTo>
                    <a:cubicBezTo>
                      <a:pt x="407" y="255"/>
                      <a:pt x="407" y="255"/>
                      <a:pt x="407" y="255"/>
                    </a:cubicBezTo>
                    <a:cubicBezTo>
                      <a:pt x="404" y="255"/>
                      <a:pt x="404" y="256"/>
                      <a:pt x="402" y="257"/>
                    </a:cubicBezTo>
                    <a:cubicBezTo>
                      <a:pt x="394" y="250"/>
                      <a:pt x="394" y="250"/>
                      <a:pt x="394" y="250"/>
                    </a:cubicBezTo>
                    <a:cubicBezTo>
                      <a:pt x="395" y="216"/>
                      <a:pt x="395" y="216"/>
                      <a:pt x="395" y="216"/>
                    </a:cubicBezTo>
                    <a:cubicBezTo>
                      <a:pt x="397" y="193"/>
                      <a:pt x="384" y="180"/>
                      <a:pt x="371" y="171"/>
                    </a:cubicBezTo>
                    <a:cubicBezTo>
                      <a:pt x="353" y="157"/>
                      <a:pt x="322" y="173"/>
                      <a:pt x="322" y="162"/>
                    </a:cubicBezTo>
                    <a:cubicBezTo>
                      <a:pt x="322" y="158"/>
                      <a:pt x="322" y="158"/>
                      <a:pt x="322" y="158"/>
                    </a:cubicBezTo>
                    <a:cubicBezTo>
                      <a:pt x="322" y="154"/>
                      <a:pt x="351" y="115"/>
                      <a:pt x="355" y="108"/>
                    </a:cubicBezTo>
                    <a:cubicBezTo>
                      <a:pt x="361" y="97"/>
                      <a:pt x="366" y="93"/>
                      <a:pt x="359" y="78"/>
                    </a:cubicBezTo>
                    <a:cubicBezTo>
                      <a:pt x="356" y="71"/>
                      <a:pt x="342" y="63"/>
                      <a:pt x="332" y="63"/>
                    </a:cubicBezTo>
                    <a:cubicBezTo>
                      <a:pt x="320" y="63"/>
                      <a:pt x="293" y="87"/>
                      <a:pt x="281" y="94"/>
                    </a:cubicBezTo>
                    <a:cubicBezTo>
                      <a:pt x="265" y="103"/>
                      <a:pt x="247" y="116"/>
                      <a:pt x="227" y="121"/>
                    </a:cubicBezTo>
                    <a:cubicBezTo>
                      <a:pt x="224" y="119"/>
                      <a:pt x="224" y="119"/>
                      <a:pt x="224" y="119"/>
                    </a:cubicBezTo>
                    <a:cubicBezTo>
                      <a:pt x="223" y="114"/>
                      <a:pt x="222" y="116"/>
                      <a:pt x="222" y="112"/>
                    </a:cubicBezTo>
                    <a:cubicBezTo>
                      <a:pt x="222" y="103"/>
                      <a:pt x="241" y="74"/>
                      <a:pt x="246" y="66"/>
                    </a:cubicBezTo>
                    <a:cubicBezTo>
                      <a:pt x="250" y="60"/>
                      <a:pt x="254" y="50"/>
                      <a:pt x="257" y="42"/>
                    </a:cubicBezTo>
                    <a:cubicBezTo>
                      <a:pt x="262" y="30"/>
                      <a:pt x="259" y="24"/>
                      <a:pt x="261" y="16"/>
                    </a:cubicBezTo>
                    <a:cubicBezTo>
                      <a:pt x="255" y="11"/>
                      <a:pt x="252" y="0"/>
                      <a:pt x="236" y="0"/>
                    </a:cubicBezTo>
                    <a:cubicBezTo>
                      <a:pt x="222" y="0"/>
                      <a:pt x="189" y="56"/>
                      <a:pt x="182" y="69"/>
                    </a:cubicBezTo>
                    <a:cubicBezTo>
                      <a:pt x="172" y="88"/>
                      <a:pt x="151" y="134"/>
                      <a:pt x="151" y="160"/>
                    </a:cubicBezTo>
                    <a:cubicBezTo>
                      <a:pt x="151" y="165"/>
                      <a:pt x="151" y="165"/>
                      <a:pt x="151" y="165"/>
                    </a:cubicBezTo>
                    <a:cubicBezTo>
                      <a:pt x="151" y="181"/>
                      <a:pt x="173" y="197"/>
                      <a:pt x="190" y="197"/>
                    </a:cubicBezTo>
                    <a:cubicBezTo>
                      <a:pt x="214" y="197"/>
                      <a:pt x="219" y="172"/>
                      <a:pt x="236" y="172"/>
                    </a:cubicBezTo>
                    <a:cubicBezTo>
                      <a:pt x="239" y="172"/>
                      <a:pt x="239" y="172"/>
                      <a:pt x="239" y="172"/>
                    </a:cubicBezTo>
                    <a:cubicBezTo>
                      <a:pt x="242" y="172"/>
                      <a:pt x="246" y="175"/>
                      <a:pt x="246" y="177"/>
                    </a:cubicBezTo>
                    <a:cubicBezTo>
                      <a:pt x="246" y="183"/>
                      <a:pt x="223" y="219"/>
                      <a:pt x="218" y="226"/>
                    </a:cubicBezTo>
                    <a:cubicBezTo>
                      <a:pt x="210" y="239"/>
                      <a:pt x="200" y="261"/>
                      <a:pt x="195" y="277"/>
                    </a:cubicBezTo>
                    <a:cubicBezTo>
                      <a:pt x="191" y="288"/>
                      <a:pt x="179" y="325"/>
                      <a:pt x="171" y="330"/>
                    </a:cubicBezTo>
                    <a:cubicBezTo>
                      <a:pt x="164" y="334"/>
                      <a:pt x="149" y="337"/>
                      <a:pt x="146" y="339"/>
                    </a:cubicBezTo>
                    <a:cubicBezTo>
                      <a:pt x="137" y="345"/>
                      <a:pt x="130" y="346"/>
                      <a:pt x="118" y="349"/>
                    </a:cubicBezTo>
                    <a:cubicBezTo>
                      <a:pt x="115" y="347"/>
                      <a:pt x="112" y="347"/>
                      <a:pt x="112" y="342"/>
                    </a:cubicBezTo>
                    <a:cubicBezTo>
                      <a:pt x="112" y="335"/>
                      <a:pt x="112" y="335"/>
                      <a:pt x="112" y="335"/>
                    </a:cubicBezTo>
                    <a:cubicBezTo>
                      <a:pt x="112" y="324"/>
                      <a:pt x="116" y="315"/>
                      <a:pt x="117" y="304"/>
                    </a:cubicBezTo>
                    <a:cubicBezTo>
                      <a:pt x="112" y="303"/>
                      <a:pt x="112" y="303"/>
                      <a:pt x="112" y="303"/>
                    </a:cubicBezTo>
                    <a:cubicBezTo>
                      <a:pt x="90" y="314"/>
                      <a:pt x="85" y="413"/>
                      <a:pt x="66" y="413"/>
                    </a:cubicBezTo>
                    <a:cubicBezTo>
                      <a:pt x="61" y="413"/>
                      <a:pt x="55" y="400"/>
                      <a:pt x="53" y="393"/>
                    </a:cubicBezTo>
                    <a:cubicBezTo>
                      <a:pt x="51" y="381"/>
                      <a:pt x="52" y="378"/>
                      <a:pt x="52" y="366"/>
                    </a:cubicBezTo>
                    <a:cubicBezTo>
                      <a:pt x="52" y="342"/>
                      <a:pt x="53" y="325"/>
                      <a:pt x="56" y="310"/>
                    </a:cubicBezTo>
                    <a:cubicBezTo>
                      <a:pt x="60" y="277"/>
                      <a:pt x="71" y="240"/>
                      <a:pt x="84" y="214"/>
                    </a:cubicBezTo>
                    <a:cubicBezTo>
                      <a:pt x="80" y="206"/>
                      <a:pt x="86" y="196"/>
                      <a:pt x="71" y="196"/>
                    </a:cubicBezTo>
                    <a:cubicBezTo>
                      <a:pt x="69" y="196"/>
                      <a:pt x="69" y="196"/>
                      <a:pt x="69" y="196"/>
                    </a:cubicBezTo>
                    <a:cubicBezTo>
                      <a:pt x="47" y="196"/>
                      <a:pt x="20" y="240"/>
                      <a:pt x="14" y="257"/>
                    </a:cubicBezTo>
                    <a:cubicBezTo>
                      <a:pt x="3" y="283"/>
                      <a:pt x="0" y="328"/>
                      <a:pt x="0" y="354"/>
                    </a:cubicBezTo>
                    <a:cubicBezTo>
                      <a:pt x="0" y="364"/>
                      <a:pt x="0" y="364"/>
                      <a:pt x="0" y="364"/>
                    </a:cubicBezTo>
                    <a:cubicBezTo>
                      <a:pt x="0" y="377"/>
                      <a:pt x="0" y="377"/>
                      <a:pt x="0" y="377"/>
                    </a:cubicBezTo>
                    <a:cubicBezTo>
                      <a:pt x="0" y="379"/>
                      <a:pt x="0" y="379"/>
                      <a:pt x="0" y="379"/>
                    </a:cubicBezTo>
                    <a:cubicBezTo>
                      <a:pt x="0" y="427"/>
                      <a:pt x="10" y="502"/>
                      <a:pt x="64" y="491"/>
                    </a:cubicBezTo>
                    <a:cubicBezTo>
                      <a:pt x="71" y="490"/>
                      <a:pt x="83" y="475"/>
                      <a:pt x="87" y="468"/>
                    </a:cubicBezTo>
                    <a:cubicBezTo>
                      <a:pt x="91" y="459"/>
                      <a:pt x="95" y="443"/>
                      <a:pt x="96" y="431"/>
                    </a:cubicBezTo>
                    <a:cubicBezTo>
                      <a:pt x="97" y="421"/>
                      <a:pt x="96" y="404"/>
                      <a:pt x="98" y="391"/>
                    </a:cubicBezTo>
                    <a:cubicBezTo>
                      <a:pt x="102" y="366"/>
                      <a:pt x="105" y="383"/>
                      <a:pt x="125" y="383"/>
                    </a:cubicBezTo>
                    <a:cubicBezTo>
                      <a:pt x="138" y="383"/>
                      <a:pt x="144" y="372"/>
                      <a:pt x="159" y="372"/>
                    </a:cubicBezTo>
                    <a:cubicBezTo>
                      <a:pt x="174" y="372"/>
                      <a:pt x="163" y="406"/>
                      <a:pt x="163" y="420"/>
                    </a:cubicBezTo>
                    <a:cubicBezTo>
                      <a:pt x="163" y="427"/>
                      <a:pt x="165" y="448"/>
                      <a:pt x="167" y="453"/>
                    </a:cubicBezTo>
                    <a:cubicBezTo>
                      <a:pt x="174" y="470"/>
                      <a:pt x="176" y="463"/>
                      <a:pt x="183" y="473"/>
                    </a:cubicBezTo>
                    <a:cubicBezTo>
                      <a:pt x="187" y="471"/>
                      <a:pt x="206" y="478"/>
                      <a:pt x="215" y="479"/>
                    </a:cubicBezTo>
                    <a:cubicBezTo>
                      <a:pt x="233" y="482"/>
                      <a:pt x="235" y="476"/>
                      <a:pt x="251" y="476"/>
                    </a:cubicBezTo>
                    <a:cubicBezTo>
                      <a:pt x="261" y="476"/>
                      <a:pt x="289" y="499"/>
                      <a:pt x="293" y="505"/>
                    </a:cubicBezTo>
                    <a:cubicBezTo>
                      <a:pt x="309" y="505"/>
                      <a:pt x="318" y="506"/>
                      <a:pt x="328" y="495"/>
                    </a:cubicBezTo>
                    <a:cubicBezTo>
                      <a:pt x="333" y="489"/>
                      <a:pt x="343" y="474"/>
                      <a:pt x="348" y="467"/>
                    </a:cubicBezTo>
                    <a:cubicBezTo>
                      <a:pt x="357" y="453"/>
                      <a:pt x="392" y="433"/>
                      <a:pt x="392" y="416"/>
                    </a:cubicBezTo>
                    <a:cubicBezTo>
                      <a:pt x="392" y="413"/>
                      <a:pt x="392" y="413"/>
                      <a:pt x="392" y="413"/>
                    </a:cubicBezTo>
                    <a:cubicBezTo>
                      <a:pt x="392" y="408"/>
                      <a:pt x="391" y="410"/>
                      <a:pt x="388" y="408"/>
                    </a:cubicBezTo>
                    <a:cubicBezTo>
                      <a:pt x="391" y="401"/>
                      <a:pt x="391" y="401"/>
                      <a:pt x="391" y="401"/>
                    </a:cubicBezTo>
                    <a:cubicBezTo>
                      <a:pt x="375" y="391"/>
                      <a:pt x="373" y="374"/>
                      <a:pt x="379" y="356"/>
                    </a:cubicBezTo>
                    <a:cubicBezTo>
                      <a:pt x="383" y="343"/>
                      <a:pt x="385" y="315"/>
                      <a:pt x="390" y="305"/>
                    </a:cubicBezTo>
                    <a:cubicBezTo>
                      <a:pt x="401" y="286"/>
                      <a:pt x="485" y="308"/>
                      <a:pt x="485" y="274"/>
                    </a:cubicBezTo>
                    <a:cubicBezTo>
                      <a:pt x="485" y="269"/>
                      <a:pt x="485" y="269"/>
                      <a:pt x="485" y="269"/>
                    </a:cubicBezTo>
                    <a:cubicBezTo>
                      <a:pt x="485" y="261"/>
                      <a:pt x="465" y="250"/>
                      <a:pt x="456" y="250"/>
                    </a:cubicBezTo>
                    <a:close/>
                    <a:moveTo>
                      <a:pt x="246" y="293"/>
                    </a:moveTo>
                    <a:cubicBezTo>
                      <a:pt x="246" y="288"/>
                      <a:pt x="252" y="277"/>
                      <a:pt x="254" y="277"/>
                    </a:cubicBezTo>
                    <a:cubicBezTo>
                      <a:pt x="261" y="277"/>
                      <a:pt x="268" y="284"/>
                      <a:pt x="268" y="291"/>
                    </a:cubicBezTo>
                    <a:cubicBezTo>
                      <a:pt x="268" y="297"/>
                      <a:pt x="258" y="301"/>
                      <a:pt x="253" y="301"/>
                    </a:cubicBezTo>
                    <a:cubicBezTo>
                      <a:pt x="249" y="301"/>
                      <a:pt x="250" y="300"/>
                      <a:pt x="246" y="299"/>
                    </a:cubicBezTo>
                    <a:lnTo>
                      <a:pt x="246" y="293"/>
                    </a:lnTo>
                    <a:close/>
                    <a:moveTo>
                      <a:pt x="304" y="469"/>
                    </a:moveTo>
                    <a:cubicBezTo>
                      <a:pt x="298" y="469"/>
                      <a:pt x="298" y="469"/>
                      <a:pt x="298" y="469"/>
                    </a:cubicBezTo>
                    <a:cubicBezTo>
                      <a:pt x="293" y="469"/>
                      <a:pt x="283" y="464"/>
                      <a:pt x="281" y="459"/>
                    </a:cubicBezTo>
                    <a:cubicBezTo>
                      <a:pt x="291" y="460"/>
                      <a:pt x="285" y="462"/>
                      <a:pt x="292" y="462"/>
                    </a:cubicBezTo>
                    <a:cubicBezTo>
                      <a:pt x="293" y="462"/>
                      <a:pt x="293" y="462"/>
                      <a:pt x="293" y="462"/>
                    </a:cubicBezTo>
                    <a:cubicBezTo>
                      <a:pt x="304" y="462"/>
                      <a:pt x="304" y="462"/>
                      <a:pt x="304" y="462"/>
                    </a:cubicBezTo>
                    <a:lnTo>
                      <a:pt x="304" y="469"/>
                    </a:lnTo>
                    <a:close/>
                    <a:moveTo>
                      <a:pt x="351" y="321"/>
                    </a:moveTo>
                    <a:cubicBezTo>
                      <a:pt x="351" y="332"/>
                      <a:pt x="338" y="399"/>
                      <a:pt x="333" y="407"/>
                    </a:cubicBezTo>
                    <a:cubicBezTo>
                      <a:pt x="326" y="418"/>
                      <a:pt x="313" y="424"/>
                      <a:pt x="299" y="427"/>
                    </a:cubicBezTo>
                    <a:cubicBezTo>
                      <a:pt x="290" y="429"/>
                      <a:pt x="264" y="437"/>
                      <a:pt x="256" y="437"/>
                    </a:cubicBezTo>
                    <a:cubicBezTo>
                      <a:pt x="246" y="437"/>
                      <a:pt x="246" y="437"/>
                      <a:pt x="246" y="437"/>
                    </a:cubicBezTo>
                    <a:cubicBezTo>
                      <a:pt x="227" y="435"/>
                      <a:pt x="227" y="435"/>
                      <a:pt x="227" y="435"/>
                    </a:cubicBezTo>
                    <a:cubicBezTo>
                      <a:pt x="219" y="426"/>
                      <a:pt x="219" y="426"/>
                      <a:pt x="219" y="426"/>
                    </a:cubicBezTo>
                    <a:cubicBezTo>
                      <a:pt x="219" y="398"/>
                      <a:pt x="215" y="335"/>
                      <a:pt x="251" y="335"/>
                    </a:cubicBezTo>
                    <a:cubicBezTo>
                      <a:pt x="254" y="335"/>
                      <a:pt x="254" y="335"/>
                      <a:pt x="254" y="335"/>
                    </a:cubicBezTo>
                    <a:cubicBezTo>
                      <a:pt x="257" y="335"/>
                      <a:pt x="259" y="336"/>
                      <a:pt x="259" y="338"/>
                    </a:cubicBezTo>
                    <a:cubicBezTo>
                      <a:pt x="259" y="351"/>
                      <a:pt x="253" y="360"/>
                      <a:pt x="260" y="370"/>
                    </a:cubicBezTo>
                    <a:cubicBezTo>
                      <a:pt x="264" y="374"/>
                      <a:pt x="280" y="382"/>
                      <a:pt x="280" y="388"/>
                    </a:cubicBezTo>
                    <a:cubicBezTo>
                      <a:pt x="280" y="393"/>
                      <a:pt x="280" y="393"/>
                      <a:pt x="280" y="393"/>
                    </a:cubicBezTo>
                    <a:cubicBezTo>
                      <a:pt x="280" y="399"/>
                      <a:pt x="271" y="402"/>
                      <a:pt x="270" y="413"/>
                    </a:cubicBezTo>
                    <a:cubicBezTo>
                      <a:pt x="285" y="413"/>
                      <a:pt x="302" y="399"/>
                      <a:pt x="312" y="393"/>
                    </a:cubicBezTo>
                    <a:cubicBezTo>
                      <a:pt x="331" y="381"/>
                      <a:pt x="323" y="368"/>
                      <a:pt x="313" y="354"/>
                    </a:cubicBezTo>
                    <a:cubicBezTo>
                      <a:pt x="308" y="348"/>
                      <a:pt x="283" y="334"/>
                      <a:pt x="298" y="321"/>
                    </a:cubicBezTo>
                    <a:cubicBezTo>
                      <a:pt x="312" y="310"/>
                      <a:pt x="329" y="311"/>
                      <a:pt x="343" y="304"/>
                    </a:cubicBezTo>
                    <a:cubicBezTo>
                      <a:pt x="346" y="306"/>
                      <a:pt x="351" y="307"/>
                      <a:pt x="351" y="313"/>
                    </a:cubicBezTo>
                    <a:lnTo>
                      <a:pt x="351" y="321"/>
                    </a:lnTo>
                    <a:close/>
                    <a:moveTo>
                      <a:pt x="358" y="242"/>
                    </a:moveTo>
                    <a:cubicBezTo>
                      <a:pt x="358" y="269"/>
                      <a:pt x="347" y="279"/>
                      <a:pt x="324" y="279"/>
                    </a:cubicBezTo>
                    <a:cubicBezTo>
                      <a:pt x="318" y="279"/>
                      <a:pt x="302" y="262"/>
                      <a:pt x="298" y="258"/>
                    </a:cubicBezTo>
                    <a:cubicBezTo>
                      <a:pt x="291" y="251"/>
                      <a:pt x="271" y="248"/>
                      <a:pt x="271" y="238"/>
                    </a:cubicBezTo>
                    <a:cubicBezTo>
                      <a:pt x="271" y="231"/>
                      <a:pt x="298" y="227"/>
                      <a:pt x="305" y="224"/>
                    </a:cubicBezTo>
                    <a:cubicBezTo>
                      <a:pt x="311" y="222"/>
                      <a:pt x="336" y="213"/>
                      <a:pt x="339" y="213"/>
                    </a:cubicBezTo>
                    <a:cubicBezTo>
                      <a:pt x="341" y="213"/>
                      <a:pt x="341" y="213"/>
                      <a:pt x="341" y="213"/>
                    </a:cubicBezTo>
                    <a:cubicBezTo>
                      <a:pt x="354" y="213"/>
                      <a:pt x="358" y="219"/>
                      <a:pt x="358" y="231"/>
                    </a:cubicBezTo>
                    <a:lnTo>
                      <a:pt x="358" y="24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8" name="îṩļïdê"/>
              <p:cNvSpPr/>
              <p:nvPr/>
            </p:nvSpPr>
            <p:spPr bwMode="auto">
              <a:xfrm>
                <a:off x="10015538" y="2327275"/>
                <a:ext cx="227013" cy="392113"/>
              </a:xfrm>
              <a:custGeom>
                <a:avLst/>
                <a:gdLst>
                  <a:gd name="T0" fmla="*/ 43 w 69"/>
                  <a:gd name="T1" fmla="*/ 119 h 119"/>
                  <a:gd name="T2" fmla="*/ 66 w 69"/>
                  <a:gd name="T3" fmla="*/ 95 h 119"/>
                  <a:gd name="T4" fmla="*/ 66 w 69"/>
                  <a:gd name="T5" fmla="*/ 90 h 119"/>
                  <a:gd name="T6" fmla="*/ 59 w 69"/>
                  <a:gd name="T7" fmla="*/ 47 h 119"/>
                  <a:gd name="T8" fmla="*/ 60 w 69"/>
                  <a:gd name="T9" fmla="*/ 26 h 119"/>
                  <a:gd name="T10" fmla="*/ 63 w 69"/>
                  <a:gd name="T11" fmla="*/ 7 h 119"/>
                  <a:gd name="T12" fmla="*/ 51 w 69"/>
                  <a:gd name="T13" fmla="*/ 14 h 119"/>
                  <a:gd name="T14" fmla="*/ 48 w 69"/>
                  <a:gd name="T15" fmla="*/ 14 h 119"/>
                  <a:gd name="T16" fmla="*/ 16 w 69"/>
                  <a:gd name="T17" fmla="*/ 0 h 119"/>
                  <a:gd name="T18" fmla="*/ 0 w 69"/>
                  <a:gd name="T19" fmla="*/ 26 h 119"/>
                  <a:gd name="T20" fmla="*/ 0 w 69"/>
                  <a:gd name="T21" fmla="*/ 29 h 119"/>
                  <a:gd name="T22" fmla="*/ 43 w 69"/>
                  <a:gd name="T2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9" h="119">
                    <a:moveTo>
                      <a:pt x="43" y="119"/>
                    </a:moveTo>
                    <a:cubicBezTo>
                      <a:pt x="57" y="119"/>
                      <a:pt x="66" y="109"/>
                      <a:pt x="66" y="95"/>
                    </a:cubicBezTo>
                    <a:cubicBezTo>
                      <a:pt x="66" y="90"/>
                      <a:pt x="66" y="90"/>
                      <a:pt x="66" y="90"/>
                    </a:cubicBezTo>
                    <a:cubicBezTo>
                      <a:pt x="66" y="72"/>
                      <a:pt x="59" y="64"/>
                      <a:pt x="59" y="47"/>
                    </a:cubicBezTo>
                    <a:cubicBezTo>
                      <a:pt x="59" y="39"/>
                      <a:pt x="58" y="36"/>
                      <a:pt x="60" y="26"/>
                    </a:cubicBezTo>
                    <a:cubicBezTo>
                      <a:pt x="62" y="20"/>
                      <a:pt x="69" y="7"/>
                      <a:pt x="63" y="7"/>
                    </a:cubicBezTo>
                    <a:cubicBezTo>
                      <a:pt x="56" y="7"/>
                      <a:pt x="58" y="14"/>
                      <a:pt x="51" y="14"/>
                    </a:cubicBezTo>
                    <a:cubicBezTo>
                      <a:pt x="48" y="14"/>
                      <a:pt x="48" y="14"/>
                      <a:pt x="48" y="14"/>
                    </a:cubicBezTo>
                    <a:cubicBezTo>
                      <a:pt x="35" y="14"/>
                      <a:pt x="32" y="0"/>
                      <a:pt x="16" y="0"/>
                    </a:cubicBezTo>
                    <a:cubicBezTo>
                      <a:pt x="5" y="0"/>
                      <a:pt x="0" y="14"/>
                      <a:pt x="0" y="26"/>
                    </a:cubicBezTo>
                    <a:cubicBezTo>
                      <a:pt x="0" y="29"/>
                      <a:pt x="0" y="29"/>
                      <a:pt x="0" y="29"/>
                    </a:cubicBezTo>
                    <a:cubicBezTo>
                      <a:pt x="0" y="67"/>
                      <a:pt x="6" y="119"/>
                      <a:pt x="43"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9" name="ï$ḷiḓè"/>
              <p:cNvSpPr/>
              <p:nvPr/>
            </p:nvSpPr>
            <p:spPr bwMode="auto">
              <a:xfrm>
                <a:off x="10044113" y="2787650"/>
                <a:ext cx="1147763" cy="1052513"/>
              </a:xfrm>
              <a:custGeom>
                <a:avLst/>
                <a:gdLst>
                  <a:gd name="T0" fmla="*/ 229 w 348"/>
                  <a:gd name="T1" fmla="*/ 116 h 319"/>
                  <a:gd name="T2" fmla="*/ 202 w 348"/>
                  <a:gd name="T3" fmla="*/ 98 h 319"/>
                  <a:gd name="T4" fmla="*/ 208 w 348"/>
                  <a:gd name="T5" fmla="*/ 81 h 319"/>
                  <a:gd name="T6" fmla="*/ 219 w 348"/>
                  <a:gd name="T7" fmla="*/ 71 h 319"/>
                  <a:gd name="T8" fmla="*/ 232 w 348"/>
                  <a:gd name="T9" fmla="*/ 40 h 319"/>
                  <a:gd name="T10" fmla="*/ 232 w 348"/>
                  <a:gd name="T11" fmla="*/ 35 h 319"/>
                  <a:gd name="T12" fmla="*/ 211 w 348"/>
                  <a:gd name="T13" fmla="*/ 7 h 319"/>
                  <a:gd name="T14" fmla="*/ 173 w 348"/>
                  <a:gd name="T15" fmla="*/ 4 h 319"/>
                  <a:gd name="T16" fmla="*/ 119 w 348"/>
                  <a:gd name="T17" fmla="*/ 32 h 319"/>
                  <a:gd name="T18" fmla="*/ 136 w 348"/>
                  <a:gd name="T19" fmla="*/ 47 h 319"/>
                  <a:gd name="T20" fmla="*/ 149 w 348"/>
                  <a:gd name="T21" fmla="*/ 47 h 319"/>
                  <a:gd name="T22" fmla="*/ 178 w 348"/>
                  <a:gd name="T23" fmla="*/ 45 h 319"/>
                  <a:gd name="T24" fmla="*/ 181 w 348"/>
                  <a:gd name="T25" fmla="*/ 50 h 319"/>
                  <a:gd name="T26" fmla="*/ 154 w 348"/>
                  <a:gd name="T27" fmla="*/ 93 h 319"/>
                  <a:gd name="T28" fmla="*/ 154 w 348"/>
                  <a:gd name="T29" fmla="*/ 96 h 319"/>
                  <a:gd name="T30" fmla="*/ 171 w 348"/>
                  <a:gd name="T31" fmla="*/ 123 h 319"/>
                  <a:gd name="T32" fmla="*/ 129 w 348"/>
                  <a:gd name="T33" fmla="*/ 140 h 319"/>
                  <a:gd name="T34" fmla="*/ 85 w 348"/>
                  <a:gd name="T35" fmla="*/ 156 h 319"/>
                  <a:gd name="T36" fmla="*/ 43 w 348"/>
                  <a:gd name="T37" fmla="*/ 173 h 319"/>
                  <a:gd name="T38" fmla="*/ 0 w 348"/>
                  <a:gd name="T39" fmla="*/ 190 h 319"/>
                  <a:gd name="T40" fmla="*/ 2 w 348"/>
                  <a:gd name="T41" fmla="*/ 198 h 319"/>
                  <a:gd name="T42" fmla="*/ 59 w 348"/>
                  <a:gd name="T43" fmla="*/ 212 h 319"/>
                  <a:gd name="T44" fmla="*/ 178 w 348"/>
                  <a:gd name="T45" fmla="*/ 171 h 319"/>
                  <a:gd name="T46" fmla="*/ 185 w 348"/>
                  <a:gd name="T47" fmla="*/ 176 h 319"/>
                  <a:gd name="T48" fmla="*/ 183 w 348"/>
                  <a:gd name="T49" fmla="*/ 181 h 319"/>
                  <a:gd name="T50" fmla="*/ 189 w 348"/>
                  <a:gd name="T51" fmla="*/ 186 h 319"/>
                  <a:gd name="T52" fmla="*/ 159 w 348"/>
                  <a:gd name="T53" fmla="*/ 268 h 319"/>
                  <a:gd name="T54" fmla="*/ 111 w 348"/>
                  <a:gd name="T55" fmla="*/ 257 h 319"/>
                  <a:gd name="T56" fmla="*/ 110 w 348"/>
                  <a:gd name="T57" fmla="*/ 259 h 319"/>
                  <a:gd name="T58" fmla="*/ 134 w 348"/>
                  <a:gd name="T59" fmla="*/ 291 h 319"/>
                  <a:gd name="T60" fmla="*/ 163 w 348"/>
                  <a:gd name="T61" fmla="*/ 319 h 319"/>
                  <a:gd name="T62" fmla="*/ 209 w 348"/>
                  <a:gd name="T63" fmla="*/ 280 h 319"/>
                  <a:gd name="T64" fmla="*/ 226 w 348"/>
                  <a:gd name="T65" fmla="*/ 208 h 319"/>
                  <a:gd name="T66" fmla="*/ 226 w 348"/>
                  <a:gd name="T67" fmla="*/ 203 h 319"/>
                  <a:gd name="T68" fmla="*/ 239 w 348"/>
                  <a:gd name="T69" fmla="*/ 157 h 319"/>
                  <a:gd name="T70" fmla="*/ 294 w 348"/>
                  <a:gd name="T71" fmla="*/ 156 h 319"/>
                  <a:gd name="T72" fmla="*/ 307 w 348"/>
                  <a:gd name="T73" fmla="*/ 156 h 319"/>
                  <a:gd name="T74" fmla="*/ 348 w 348"/>
                  <a:gd name="T75" fmla="*/ 132 h 319"/>
                  <a:gd name="T76" fmla="*/ 229 w 348"/>
                  <a:gd name="T77" fmla="*/ 116 h 3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48" h="319">
                    <a:moveTo>
                      <a:pt x="229" y="116"/>
                    </a:moveTo>
                    <a:cubicBezTo>
                      <a:pt x="216" y="116"/>
                      <a:pt x="208" y="105"/>
                      <a:pt x="202" y="98"/>
                    </a:cubicBezTo>
                    <a:cubicBezTo>
                      <a:pt x="204" y="92"/>
                      <a:pt x="203" y="87"/>
                      <a:pt x="208" y="81"/>
                    </a:cubicBezTo>
                    <a:cubicBezTo>
                      <a:pt x="210" y="79"/>
                      <a:pt x="215" y="75"/>
                      <a:pt x="219" y="71"/>
                    </a:cubicBezTo>
                    <a:cubicBezTo>
                      <a:pt x="227" y="62"/>
                      <a:pt x="232" y="57"/>
                      <a:pt x="232" y="40"/>
                    </a:cubicBezTo>
                    <a:cubicBezTo>
                      <a:pt x="232" y="35"/>
                      <a:pt x="232" y="35"/>
                      <a:pt x="232" y="35"/>
                    </a:cubicBezTo>
                    <a:cubicBezTo>
                      <a:pt x="232" y="24"/>
                      <a:pt x="219" y="11"/>
                      <a:pt x="211" y="7"/>
                    </a:cubicBezTo>
                    <a:cubicBezTo>
                      <a:pt x="195" y="0"/>
                      <a:pt x="189" y="4"/>
                      <a:pt x="173" y="4"/>
                    </a:cubicBezTo>
                    <a:cubicBezTo>
                      <a:pt x="153" y="17"/>
                      <a:pt x="132" y="6"/>
                      <a:pt x="119" y="32"/>
                    </a:cubicBezTo>
                    <a:cubicBezTo>
                      <a:pt x="122" y="39"/>
                      <a:pt x="124" y="47"/>
                      <a:pt x="136" y="47"/>
                    </a:cubicBezTo>
                    <a:cubicBezTo>
                      <a:pt x="149" y="47"/>
                      <a:pt x="149" y="47"/>
                      <a:pt x="149" y="47"/>
                    </a:cubicBezTo>
                    <a:cubicBezTo>
                      <a:pt x="178" y="45"/>
                      <a:pt x="178" y="45"/>
                      <a:pt x="178" y="45"/>
                    </a:cubicBezTo>
                    <a:cubicBezTo>
                      <a:pt x="179" y="47"/>
                      <a:pt x="181" y="49"/>
                      <a:pt x="181" y="50"/>
                    </a:cubicBezTo>
                    <a:cubicBezTo>
                      <a:pt x="181" y="63"/>
                      <a:pt x="154" y="73"/>
                      <a:pt x="154" y="93"/>
                    </a:cubicBezTo>
                    <a:cubicBezTo>
                      <a:pt x="154" y="96"/>
                      <a:pt x="154" y="96"/>
                      <a:pt x="154" y="96"/>
                    </a:cubicBezTo>
                    <a:cubicBezTo>
                      <a:pt x="154" y="107"/>
                      <a:pt x="166" y="113"/>
                      <a:pt x="171" y="123"/>
                    </a:cubicBezTo>
                    <a:cubicBezTo>
                      <a:pt x="164" y="134"/>
                      <a:pt x="143" y="136"/>
                      <a:pt x="129" y="140"/>
                    </a:cubicBezTo>
                    <a:cubicBezTo>
                      <a:pt x="115" y="145"/>
                      <a:pt x="100" y="151"/>
                      <a:pt x="85" y="156"/>
                    </a:cubicBezTo>
                    <a:cubicBezTo>
                      <a:pt x="73" y="161"/>
                      <a:pt x="57" y="168"/>
                      <a:pt x="43" y="173"/>
                    </a:cubicBezTo>
                    <a:cubicBezTo>
                      <a:pt x="29" y="179"/>
                      <a:pt x="6" y="180"/>
                      <a:pt x="0" y="190"/>
                    </a:cubicBezTo>
                    <a:cubicBezTo>
                      <a:pt x="2" y="198"/>
                      <a:pt x="2" y="198"/>
                      <a:pt x="2" y="198"/>
                    </a:cubicBezTo>
                    <a:cubicBezTo>
                      <a:pt x="32" y="214"/>
                      <a:pt x="17" y="212"/>
                      <a:pt x="59" y="212"/>
                    </a:cubicBezTo>
                    <a:cubicBezTo>
                      <a:pt x="68" y="206"/>
                      <a:pt x="163" y="172"/>
                      <a:pt x="178" y="171"/>
                    </a:cubicBezTo>
                    <a:cubicBezTo>
                      <a:pt x="185" y="176"/>
                      <a:pt x="185" y="176"/>
                      <a:pt x="185" y="176"/>
                    </a:cubicBezTo>
                    <a:cubicBezTo>
                      <a:pt x="183" y="181"/>
                      <a:pt x="183" y="181"/>
                      <a:pt x="183" y="181"/>
                    </a:cubicBezTo>
                    <a:cubicBezTo>
                      <a:pt x="189" y="186"/>
                      <a:pt x="189" y="186"/>
                      <a:pt x="189" y="186"/>
                    </a:cubicBezTo>
                    <a:cubicBezTo>
                      <a:pt x="188" y="234"/>
                      <a:pt x="189" y="242"/>
                      <a:pt x="159" y="268"/>
                    </a:cubicBezTo>
                    <a:cubicBezTo>
                      <a:pt x="111" y="257"/>
                      <a:pt x="111" y="257"/>
                      <a:pt x="111" y="257"/>
                    </a:cubicBezTo>
                    <a:cubicBezTo>
                      <a:pt x="110" y="259"/>
                      <a:pt x="110" y="259"/>
                      <a:pt x="110" y="259"/>
                    </a:cubicBezTo>
                    <a:cubicBezTo>
                      <a:pt x="111" y="270"/>
                      <a:pt x="129" y="280"/>
                      <a:pt x="134" y="291"/>
                    </a:cubicBezTo>
                    <a:cubicBezTo>
                      <a:pt x="140" y="304"/>
                      <a:pt x="144" y="319"/>
                      <a:pt x="163" y="319"/>
                    </a:cubicBezTo>
                    <a:cubicBezTo>
                      <a:pt x="185" y="319"/>
                      <a:pt x="201" y="300"/>
                      <a:pt x="209" y="280"/>
                    </a:cubicBezTo>
                    <a:cubicBezTo>
                      <a:pt x="214" y="269"/>
                      <a:pt x="226" y="223"/>
                      <a:pt x="226" y="208"/>
                    </a:cubicBezTo>
                    <a:cubicBezTo>
                      <a:pt x="226" y="203"/>
                      <a:pt x="226" y="203"/>
                      <a:pt x="226" y="203"/>
                    </a:cubicBezTo>
                    <a:cubicBezTo>
                      <a:pt x="226" y="184"/>
                      <a:pt x="218" y="164"/>
                      <a:pt x="239" y="157"/>
                    </a:cubicBezTo>
                    <a:cubicBezTo>
                      <a:pt x="253" y="152"/>
                      <a:pt x="282" y="156"/>
                      <a:pt x="294" y="156"/>
                    </a:cubicBezTo>
                    <a:cubicBezTo>
                      <a:pt x="307" y="156"/>
                      <a:pt x="307" y="156"/>
                      <a:pt x="307" y="156"/>
                    </a:cubicBezTo>
                    <a:cubicBezTo>
                      <a:pt x="326" y="156"/>
                      <a:pt x="348" y="149"/>
                      <a:pt x="348" y="132"/>
                    </a:cubicBezTo>
                    <a:cubicBezTo>
                      <a:pt x="348" y="93"/>
                      <a:pt x="259" y="116"/>
                      <a:pt x="229" y="1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0" name="ïšḷîďé"/>
              <p:cNvSpPr/>
              <p:nvPr/>
            </p:nvSpPr>
            <p:spPr bwMode="auto">
              <a:xfrm>
                <a:off x="9875838" y="2765425"/>
                <a:ext cx="177800" cy="428625"/>
              </a:xfrm>
              <a:custGeom>
                <a:avLst/>
                <a:gdLst>
                  <a:gd name="T0" fmla="*/ 54 w 54"/>
                  <a:gd name="T1" fmla="*/ 96 h 130"/>
                  <a:gd name="T2" fmla="*/ 47 w 54"/>
                  <a:gd name="T3" fmla="*/ 62 h 130"/>
                  <a:gd name="T4" fmla="*/ 50 w 54"/>
                  <a:gd name="T5" fmla="*/ 30 h 130"/>
                  <a:gd name="T6" fmla="*/ 47 w 54"/>
                  <a:gd name="T7" fmla="*/ 0 h 130"/>
                  <a:gd name="T8" fmla="*/ 39 w 54"/>
                  <a:gd name="T9" fmla="*/ 0 h 130"/>
                  <a:gd name="T10" fmla="*/ 14 w 54"/>
                  <a:gd name="T11" fmla="*/ 36 h 130"/>
                  <a:gd name="T12" fmla="*/ 0 w 54"/>
                  <a:gd name="T13" fmla="*/ 84 h 130"/>
                  <a:gd name="T14" fmla="*/ 0 w 54"/>
                  <a:gd name="T15" fmla="*/ 103 h 130"/>
                  <a:gd name="T16" fmla="*/ 25 w 54"/>
                  <a:gd name="T17" fmla="*/ 130 h 130"/>
                  <a:gd name="T18" fmla="*/ 27 w 54"/>
                  <a:gd name="T19" fmla="*/ 130 h 130"/>
                  <a:gd name="T20" fmla="*/ 54 w 54"/>
                  <a:gd name="T21" fmla="*/ 105 h 130"/>
                  <a:gd name="T22" fmla="*/ 54 w 54"/>
                  <a:gd name="T23" fmla="*/ 96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130">
                    <a:moveTo>
                      <a:pt x="54" y="96"/>
                    </a:moveTo>
                    <a:cubicBezTo>
                      <a:pt x="54" y="81"/>
                      <a:pt x="47" y="78"/>
                      <a:pt x="47" y="62"/>
                    </a:cubicBezTo>
                    <a:cubicBezTo>
                      <a:pt x="47" y="50"/>
                      <a:pt x="53" y="41"/>
                      <a:pt x="50" y="30"/>
                    </a:cubicBezTo>
                    <a:cubicBezTo>
                      <a:pt x="49" y="23"/>
                      <a:pt x="50" y="13"/>
                      <a:pt x="47" y="0"/>
                    </a:cubicBezTo>
                    <a:cubicBezTo>
                      <a:pt x="39" y="0"/>
                      <a:pt x="39" y="0"/>
                      <a:pt x="39" y="0"/>
                    </a:cubicBezTo>
                    <a:cubicBezTo>
                      <a:pt x="38" y="3"/>
                      <a:pt x="20" y="23"/>
                      <a:pt x="14" y="36"/>
                    </a:cubicBezTo>
                    <a:cubicBezTo>
                      <a:pt x="9" y="49"/>
                      <a:pt x="0" y="68"/>
                      <a:pt x="0" y="84"/>
                    </a:cubicBezTo>
                    <a:cubicBezTo>
                      <a:pt x="0" y="103"/>
                      <a:pt x="0" y="103"/>
                      <a:pt x="0" y="103"/>
                    </a:cubicBezTo>
                    <a:cubicBezTo>
                      <a:pt x="0" y="117"/>
                      <a:pt x="13" y="130"/>
                      <a:pt x="25" y="130"/>
                    </a:cubicBezTo>
                    <a:cubicBezTo>
                      <a:pt x="27" y="130"/>
                      <a:pt x="27" y="130"/>
                      <a:pt x="27" y="130"/>
                    </a:cubicBezTo>
                    <a:cubicBezTo>
                      <a:pt x="46" y="130"/>
                      <a:pt x="54" y="124"/>
                      <a:pt x="54" y="105"/>
                    </a:cubicBezTo>
                    <a:lnTo>
                      <a:pt x="54" y="9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51" name="íŝ1îḋê"/>
              <p:cNvSpPr/>
              <p:nvPr/>
            </p:nvSpPr>
            <p:spPr bwMode="auto">
              <a:xfrm>
                <a:off x="10061575" y="2484438"/>
                <a:ext cx="1100138" cy="425450"/>
              </a:xfrm>
              <a:custGeom>
                <a:avLst/>
                <a:gdLst>
                  <a:gd name="T0" fmla="*/ 177 w 334"/>
                  <a:gd name="T1" fmla="*/ 22 h 129"/>
                  <a:gd name="T2" fmla="*/ 111 w 334"/>
                  <a:gd name="T3" fmla="*/ 48 h 129"/>
                  <a:gd name="T4" fmla="*/ 0 w 334"/>
                  <a:gd name="T5" fmla="*/ 120 h 129"/>
                  <a:gd name="T6" fmla="*/ 15 w 334"/>
                  <a:gd name="T7" fmla="*/ 129 h 129"/>
                  <a:gd name="T8" fmla="*/ 27 w 334"/>
                  <a:gd name="T9" fmla="*/ 129 h 129"/>
                  <a:gd name="T10" fmla="*/ 79 w 334"/>
                  <a:gd name="T11" fmla="*/ 101 h 129"/>
                  <a:gd name="T12" fmla="*/ 133 w 334"/>
                  <a:gd name="T13" fmla="*/ 74 h 129"/>
                  <a:gd name="T14" fmla="*/ 255 w 334"/>
                  <a:gd name="T15" fmla="*/ 32 h 129"/>
                  <a:gd name="T16" fmla="*/ 258 w 334"/>
                  <a:gd name="T17" fmla="*/ 32 h 129"/>
                  <a:gd name="T18" fmla="*/ 272 w 334"/>
                  <a:gd name="T19" fmla="*/ 39 h 129"/>
                  <a:gd name="T20" fmla="*/ 239 w 334"/>
                  <a:gd name="T21" fmla="*/ 83 h 129"/>
                  <a:gd name="T22" fmla="*/ 286 w 334"/>
                  <a:gd name="T23" fmla="*/ 73 h 129"/>
                  <a:gd name="T24" fmla="*/ 320 w 334"/>
                  <a:gd name="T25" fmla="*/ 50 h 129"/>
                  <a:gd name="T26" fmla="*/ 260 w 334"/>
                  <a:gd name="T27" fmla="*/ 0 h 129"/>
                  <a:gd name="T28" fmla="*/ 258 w 334"/>
                  <a:gd name="T29" fmla="*/ 0 h 129"/>
                  <a:gd name="T30" fmla="*/ 246 w 334"/>
                  <a:gd name="T31" fmla="*/ 0 h 129"/>
                  <a:gd name="T32" fmla="*/ 211 w 334"/>
                  <a:gd name="T33" fmla="*/ 10 h 129"/>
                  <a:gd name="T34" fmla="*/ 177 w 334"/>
                  <a:gd name="T35" fmla="*/ 2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334" h="129">
                    <a:moveTo>
                      <a:pt x="177" y="22"/>
                    </a:moveTo>
                    <a:cubicBezTo>
                      <a:pt x="157" y="28"/>
                      <a:pt x="129" y="39"/>
                      <a:pt x="111" y="48"/>
                    </a:cubicBezTo>
                    <a:cubicBezTo>
                      <a:pt x="85" y="61"/>
                      <a:pt x="11" y="99"/>
                      <a:pt x="0" y="120"/>
                    </a:cubicBezTo>
                    <a:cubicBezTo>
                      <a:pt x="3" y="124"/>
                      <a:pt x="8" y="129"/>
                      <a:pt x="15" y="129"/>
                    </a:cubicBezTo>
                    <a:cubicBezTo>
                      <a:pt x="27" y="129"/>
                      <a:pt x="27" y="129"/>
                      <a:pt x="27" y="129"/>
                    </a:cubicBezTo>
                    <a:cubicBezTo>
                      <a:pt x="50" y="129"/>
                      <a:pt x="65" y="111"/>
                      <a:pt x="79" y="101"/>
                    </a:cubicBezTo>
                    <a:cubicBezTo>
                      <a:pt x="96" y="90"/>
                      <a:pt x="113" y="81"/>
                      <a:pt x="133" y="74"/>
                    </a:cubicBezTo>
                    <a:cubicBezTo>
                      <a:pt x="165" y="61"/>
                      <a:pt x="214" y="32"/>
                      <a:pt x="255" y="32"/>
                    </a:cubicBezTo>
                    <a:cubicBezTo>
                      <a:pt x="258" y="32"/>
                      <a:pt x="258" y="32"/>
                      <a:pt x="258" y="32"/>
                    </a:cubicBezTo>
                    <a:cubicBezTo>
                      <a:pt x="264" y="32"/>
                      <a:pt x="272" y="33"/>
                      <a:pt x="272" y="39"/>
                    </a:cubicBezTo>
                    <a:cubicBezTo>
                      <a:pt x="272" y="51"/>
                      <a:pt x="222" y="83"/>
                      <a:pt x="239" y="83"/>
                    </a:cubicBezTo>
                    <a:cubicBezTo>
                      <a:pt x="259" y="83"/>
                      <a:pt x="269" y="77"/>
                      <a:pt x="286" y="73"/>
                    </a:cubicBezTo>
                    <a:cubicBezTo>
                      <a:pt x="303" y="70"/>
                      <a:pt x="315" y="65"/>
                      <a:pt x="320" y="50"/>
                    </a:cubicBezTo>
                    <a:cubicBezTo>
                      <a:pt x="334" y="12"/>
                      <a:pt x="294" y="0"/>
                      <a:pt x="260" y="0"/>
                    </a:cubicBezTo>
                    <a:cubicBezTo>
                      <a:pt x="258" y="0"/>
                      <a:pt x="258" y="0"/>
                      <a:pt x="258" y="0"/>
                    </a:cubicBezTo>
                    <a:cubicBezTo>
                      <a:pt x="246" y="0"/>
                      <a:pt x="246" y="0"/>
                      <a:pt x="246" y="0"/>
                    </a:cubicBezTo>
                    <a:cubicBezTo>
                      <a:pt x="246" y="0"/>
                      <a:pt x="214" y="9"/>
                      <a:pt x="211" y="10"/>
                    </a:cubicBezTo>
                    <a:cubicBezTo>
                      <a:pt x="201" y="14"/>
                      <a:pt x="188" y="18"/>
                      <a:pt x="177"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nvGrpSpPr>
            <p:cNvPr id="311" name="íṥļïḑê"/>
            <p:cNvGrpSpPr/>
            <p:nvPr/>
          </p:nvGrpSpPr>
          <p:grpSpPr>
            <a:xfrm>
              <a:off x="3768308" y="2508637"/>
              <a:ext cx="1469396" cy="1847076"/>
              <a:chOff x="996950" y="1409700"/>
              <a:chExt cx="3217863" cy="4044950"/>
            </a:xfrm>
            <a:grpFill/>
          </p:grpSpPr>
          <p:sp>
            <p:nvSpPr>
              <p:cNvPr id="312" name="ïS1íḑé"/>
              <p:cNvSpPr/>
              <p:nvPr/>
            </p:nvSpPr>
            <p:spPr bwMode="auto">
              <a:xfrm>
                <a:off x="996950" y="1409700"/>
                <a:ext cx="3217863" cy="4044950"/>
              </a:xfrm>
              <a:custGeom>
                <a:avLst/>
                <a:gdLst>
                  <a:gd name="T0" fmla="*/ 498 w 976"/>
                  <a:gd name="T1" fmla="*/ 0 h 1227"/>
                  <a:gd name="T2" fmla="*/ 478 w 976"/>
                  <a:gd name="T3" fmla="*/ 0 h 1227"/>
                  <a:gd name="T4" fmla="*/ 0 w 976"/>
                  <a:gd name="T5" fmla="*/ 477 h 1227"/>
                  <a:gd name="T6" fmla="*/ 0 w 976"/>
                  <a:gd name="T7" fmla="*/ 750 h 1227"/>
                  <a:gd name="T8" fmla="*/ 478 w 976"/>
                  <a:gd name="T9" fmla="*/ 1227 h 1227"/>
                  <a:gd name="T10" fmla="*/ 498 w 976"/>
                  <a:gd name="T11" fmla="*/ 1227 h 1227"/>
                  <a:gd name="T12" fmla="*/ 976 w 976"/>
                  <a:gd name="T13" fmla="*/ 750 h 1227"/>
                  <a:gd name="T14" fmla="*/ 976 w 976"/>
                  <a:gd name="T15" fmla="*/ 477 h 1227"/>
                  <a:gd name="T16" fmla="*/ 498 w 976"/>
                  <a:gd name="T17" fmla="*/ 0 h 1227"/>
                  <a:gd name="T18" fmla="*/ 963 w 976"/>
                  <a:gd name="T19" fmla="*/ 750 h 1227"/>
                  <a:gd name="T20" fmla="*/ 498 w 976"/>
                  <a:gd name="T21" fmla="*/ 1215 h 1227"/>
                  <a:gd name="T22" fmla="*/ 478 w 976"/>
                  <a:gd name="T23" fmla="*/ 1215 h 1227"/>
                  <a:gd name="T24" fmla="*/ 13 w 976"/>
                  <a:gd name="T25" fmla="*/ 750 h 1227"/>
                  <a:gd name="T26" fmla="*/ 13 w 976"/>
                  <a:gd name="T27" fmla="*/ 477 h 1227"/>
                  <a:gd name="T28" fmla="*/ 478 w 976"/>
                  <a:gd name="T29" fmla="*/ 12 h 1227"/>
                  <a:gd name="T30" fmla="*/ 498 w 976"/>
                  <a:gd name="T31" fmla="*/ 12 h 1227"/>
                  <a:gd name="T32" fmla="*/ 963 w 976"/>
                  <a:gd name="T33" fmla="*/ 477 h 1227"/>
                  <a:gd name="T34" fmla="*/ 963 w 976"/>
                  <a:gd name="T35" fmla="*/ 750 h 1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6" h="1227">
                    <a:moveTo>
                      <a:pt x="498" y="0"/>
                    </a:moveTo>
                    <a:cubicBezTo>
                      <a:pt x="478" y="0"/>
                      <a:pt x="478" y="0"/>
                      <a:pt x="478" y="0"/>
                    </a:cubicBezTo>
                    <a:cubicBezTo>
                      <a:pt x="215" y="0"/>
                      <a:pt x="0" y="215"/>
                      <a:pt x="0" y="477"/>
                    </a:cubicBezTo>
                    <a:cubicBezTo>
                      <a:pt x="0" y="750"/>
                      <a:pt x="0" y="750"/>
                      <a:pt x="0" y="750"/>
                    </a:cubicBezTo>
                    <a:cubicBezTo>
                      <a:pt x="0" y="1012"/>
                      <a:pt x="215" y="1227"/>
                      <a:pt x="478" y="1227"/>
                    </a:cubicBezTo>
                    <a:cubicBezTo>
                      <a:pt x="498" y="1227"/>
                      <a:pt x="498" y="1227"/>
                      <a:pt x="498" y="1227"/>
                    </a:cubicBezTo>
                    <a:cubicBezTo>
                      <a:pt x="761" y="1227"/>
                      <a:pt x="976" y="1012"/>
                      <a:pt x="976" y="750"/>
                    </a:cubicBezTo>
                    <a:cubicBezTo>
                      <a:pt x="976" y="477"/>
                      <a:pt x="976" y="477"/>
                      <a:pt x="976" y="477"/>
                    </a:cubicBezTo>
                    <a:cubicBezTo>
                      <a:pt x="976" y="215"/>
                      <a:pt x="761" y="0"/>
                      <a:pt x="498" y="0"/>
                    </a:cubicBezTo>
                    <a:close/>
                    <a:moveTo>
                      <a:pt x="963" y="750"/>
                    </a:moveTo>
                    <a:cubicBezTo>
                      <a:pt x="963" y="1005"/>
                      <a:pt x="754" y="1215"/>
                      <a:pt x="498" y="1215"/>
                    </a:cubicBezTo>
                    <a:cubicBezTo>
                      <a:pt x="478" y="1215"/>
                      <a:pt x="478" y="1215"/>
                      <a:pt x="478" y="1215"/>
                    </a:cubicBezTo>
                    <a:cubicBezTo>
                      <a:pt x="222" y="1215"/>
                      <a:pt x="13" y="1005"/>
                      <a:pt x="13" y="750"/>
                    </a:cubicBezTo>
                    <a:cubicBezTo>
                      <a:pt x="13" y="477"/>
                      <a:pt x="13" y="477"/>
                      <a:pt x="13" y="477"/>
                    </a:cubicBezTo>
                    <a:cubicBezTo>
                      <a:pt x="13" y="221"/>
                      <a:pt x="222" y="12"/>
                      <a:pt x="478" y="12"/>
                    </a:cubicBezTo>
                    <a:cubicBezTo>
                      <a:pt x="498" y="12"/>
                      <a:pt x="498" y="12"/>
                      <a:pt x="498" y="12"/>
                    </a:cubicBezTo>
                    <a:cubicBezTo>
                      <a:pt x="754" y="12"/>
                      <a:pt x="963" y="221"/>
                      <a:pt x="963" y="477"/>
                    </a:cubicBezTo>
                    <a:lnTo>
                      <a:pt x="963" y="7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3" name="iŝḻïḍé"/>
              <p:cNvSpPr/>
              <p:nvPr/>
            </p:nvSpPr>
            <p:spPr bwMode="auto">
              <a:xfrm>
                <a:off x="2095500" y="1581150"/>
                <a:ext cx="61913" cy="60325"/>
              </a:xfrm>
              <a:custGeom>
                <a:avLst/>
                <a:gdLst>
                  <a:gd name="T0" fmla="*/ 9 w 19"/>
                  <a:gd name="T1" fmla="*/ 18 h 18"/>
                  <a:gd name="T2" fmla="*/ 15 w 19"/>
                  <a:gd name="T3" fmla="*/ 18 h 18"/>
                  <a:gd name="T4" fmla="*/ 19 w 19"/>
                  <a:gd name="T5" fmla="*/ 15 h 18"/>
                  <a:gd name="T6" fmla="*/ 0 w 19"/>
                  <a:gd name="T7" fmla="*/ 9 h 18"/>
                  <a:gd name="T8" fmla="*/ 9 w 19"/>
                  <a:gd name="T9" fmla="*/ 18 h 18"/>
                </a:gdLst>
                <a:ahLst/>
                <a:cxnLst>
                  <a:cxn ang="0">
                    <a:pos x="T0" y="T1"/>
                  </a:cxn>
                  <a:cxn ang="0">
                    <a:pos x="T2" y="T3"/>
                  </a:cxn>
                  <a:cxn ang="0">
                    <a:pos x="T4" y="T5"/>
                  </a:cxn>
                  <a:cxn ang="0">
                    <a:pos x="T6" y="T7"/>
                  </a:cxn>
                  <a:cxn ang="0">
                    <a:pos x="T8" y="T9"/>
                  </a:cxn>
                </a:cxnLst>
                <a:rect l="0" t="0" r="r" b="b"/>
                <a:pathLst>
                  <a:path w="19" h="18">
                    <a:moveTo>
                      <a:pt x="9" y="18"/>
                    </a:moveTo>
                    <a:cubicBezTo>
                      <a:pt x="15" y="18"/>
                      <a:pt x="15" y="18"/>
                      <a:pt x="15" y="18"/>
                    </a:cubicBezTo>
                    <a:cubicBezTo>
                      <a:pt x="17" y="18"/>
                      <a:pt x="19" y="17"/>
                      <a:pt x="19" y="15"/>
                    </a:cubicBezTo>
                    <a:cubicBezTo>
                      <a:pt x="19" y="8"/>
                      <a:pt x="0" y="0"/>
                      <a:pt x="0" y="9"/>
                    </a:cubicBezTo>
                    <a:cubicBezTo>
                      <a:pt x="0" y="13"/>
                      <a:pt x="5" y="18"/>
                      <a:pt x="9"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4" name="ïSľíḋè"/>
              <p:cNvSpPr/>
              <p:nvPr/>
            </p:nvSpPr>
            <p:spPr bwMode="auto">
              <a:xfrm>
                <a:off x="1425575" y="1835150"/>
                <a:ext cx="2360613" cy="3194050"/>
              </a:xfrm>
              <a:custGeom>
                <a:avLst/>
                <a:gdLst>
                  <a:gd name="T0" fmla="*/ 358 w 716"/>
                  <a:gd name="T1" fmla="*/ 0 h 969"/>
                  <a:gd name="T2" fmla="*/ 0 w 716"/>
                  <a:gd name="T3" fmla="*/ 342 h 969"/>
                  <a:gd name="T4" fmla="*/ 0 w 716"/>
                  <a:gd name="T5" fmla="*/ 627 h 969"/>
                  <a:gd name="T6" fmla="*/ 358 w 716"/>
                  <a:gd name="T7" fmla="*/ 969 h 969"/>
                  <a:gd name="T8" fmla="*/ 716 w 716"/>
                  <a:gd name="T9" fmla="*/ 627 h 969"/>
                  <a:gd name="T10" fmla="*/ 716 w 716"/>
                  <a:gd name="T11" fmla="*/ 342 h 969"/>
                  <a:gd name="T12" fmla="*/ 358 w 716"/>
                  <a:gd name="T13" fmla="*/ 0 h 969"/>
                  <a:gd name="T14" fmla="*/ 703 w 716"/>
                  <a:gd name="T15" fmla="*/ 627 h 969"/>
                  <a:gd name="T16" fmla="*/ 358 w 716"/>
                  <a:gd name="T17" fmla="*/ 956 h 969"/>
                  <a:gd name="T18" fmla="*/ 13 w 716"/>
                  <a:gd name="T19" fmla="*/ 627 h 969"/>
                  <a:gd name="T20" fmla="*/ 13 w 716"/>
                  <a:gd name="T21" fmla="*/ 342 h 969"/>
                  <a:gd name="T22" fmla="*/ 358 w 716"/>
                  <a:gd name="T23" fmla="*/ 13 h 969"/>
                  <a:gd name="T24" fmla="*/ 703 w 716"/>
                  <a:gd name="T25" fmla="*/ 342 h 969"/>
                  <a:gd name="T26" fmla="*/ 703 w 716"/>
                  <a:gd name="T27" fmla="*/ 627 h 9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16" h="969">
                    <a:moveTo>
                      <a:pt x="358" y="0"/>
                    </a:moveTo>
                    <a:cubicBezTo>
                      <a:pt x="161" y="0"/>
                      <a:pt x="0" y="154"/>
                      <a:pt x="0" y="342"/>
                    </a:cubicBezTo>
                    <a:cubicBezTo>
                      <a:pt x="0" y="627"/>
                      <a:pt x="0" y="627"/>
                      <a:pt x="0" y="627"/>
                    </a:cubicBezTo>
                    <a:cubicBezTo>
                      <a:pt x="0" y="815"/>
                      <a:pt x="161" y="969"/>
                      <a:pt x="358" y="969"/>
                    </a:cubicBezTo>
                    <a:cubicBezTo>
                      <a:pt x="555" y="969"/>
                      <a:pt x="716" y="815"/>
                      <a:pt x="716" y="627"/>
                    </a:cubicBezTo>
                    <a:cubicBezTo>
                      <a:pt x="716" y="342"/>
                      <a:pt x="716" y="342"/>
                      <a:pt x="716" y="342"/>
                    </a:cubicBezTo>
                    <a:cubicBezTo>
                      <a:pt x="716" y="154"/>
                      <a:pt x="555" y="0"/>
                      <a:pt x="358" y="0"/>
                    </a:cubicBezTo>
                    <a:close/>
                    <a:moveTo>
                      <a:pt x="703" y="627"/>
                    </a:moveTo>
                    <a:cubicBezTo>
                      <a:pt x="703" y="808"/>
                      <a:pt x="548" y="956"/>
                      <a:pt x="358" y="956"/>
                    </a:cubicBezTo>
                    <a:cubicBezTo>
                      <a:pt x="168" y="956"/>
                      <a:pt x="13" y="808"/>
                      <a:pt x="13" y="627"/>
                    </a:cubicBezTo>
                    <a:cubicBezTo>
                      <a:pt x="13" y="342"/>
                      <a:pt x="13" y="342"/>
                      <a:pt x="13" y="342"/>
                    </a:cubicBezTo>
                    <a:cubicBezTo>
                      <a:pt x="13" y="161"/>
                      <a:pt x="168" y="13"/>
                      <a:pt x="358" y="13"/>
                    </a:cubicBezTo>
                    <a:cubicBezTo>
                      <a:pt x="548" y="13"/>
                      <a:pt x="703" y="161"/>
                      <a:pt x="703" y="342"/>
                    </a:cubicBezTo>
                    <a:lnTo>
                      <a:pt x="703" y="62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5" name="i$lîḍé"/>
              <p:cNvSpPr/>
              <p:nvPr/>
            </p:nvSpPr>
            <p:spPr bwMode="auto">
              <a:xfrm>
                <a:off x="2108200" y="5035550"/>
                <a:ext cx="131763" cy="265113"/>
              </a:xfrm>
              <a:custGeom>
                <a:avLst/>
                <a:gdLst>
                  <a:gd name="T0" fmla="*/ 0 w 83"/>
                  <a:gd name="T1" fmla="*/ 160 h 167"/>
                  <a:gd name="T2" fmla="*/ 23 w 83"/>
                  <a:gd name="T3" fmla="*/ 167 h 167"/>
                  <a:gd name="T4" fmla="*/ 83 w 83"/>
                  <a:gd name="T5" fmla="*/ 5 h 167"/>
                  <a:gd name="T6" fmla="*/ 60 w 83"/>
                  <a:gd name="T7" fmla="*/ 0 h 167"/>
                  <a:gd name="T8" fmla="*/ 0 w 83"/>
                  <a:gd name="T9" fmla="*/ 160 h 167"/>
                </a:gdLst>
                <a:ahLst/>
                <a:cxnLst>
                  <a:cxn ang="0">
                    <a:pos x="T0" y="T1"/>
                  </a:cxn>
                  <a:cxn ang="0">
                    <a:pos x="T2" y="T3"/>
                  </a:cxn>
                  <a:cxn ang="0">
                    <a:pos x="T4" y="T5"/>
                  </a:cxn>
                  <a:cxn ang="0">
                    <a:pos x="T6" y="T7"/>
                  </a:cxn>
                  <a:cxn ang="0">
                    <a:pos x="T8" y="T9"/>
                  </a:cxn>
                </a:cxnLst>
                <a:rect l="0" t="0" r="r" b="b"/>
                <a:pathLst>
                  <a:path w="83" h="167">
                    <a:moveTo>
                      <a:pt x="0" y="160"/>
                    </a:moveTo>
                    <a:lnTo>
                      <a:pt x="23" y="167"/>
                    </a:lnTo>
                    <a:lnTo>
                      <a:pt x="83" y="5"/>
                    </a:lnTo>
                    <a:lnTo>
                      <a:pt x="60" y="0"/>
                    </a:lnTo>
                    <a:lnTo>
                      <a:pt x="0" y="1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6" name="íŝlíḓé"/>
              <p:cNvSpPr/>
              <p:nvPr/>
            </p:nvSpPr>
            <p:spPr bwMode="auto">
              <a:xfrm>
                <a:off x="2579688" y="5081588"/>
                <a:ext cx="193675" cy="274638"/>
              </a:xfrm>
              <a:custGeom>
                <a:avLst/>
                <a:gdLst>
                  <a:gd name="T0" fmla="*/ 49 w 59"/>
                  <a:gd name="T1" fmla="*/ 51 h 83"/>
                  <a:gd name="T2" fmla="*/ 34 w 59"/>
                  <a:gd name="T3" fmla="*/ 71 h 83"/>
                  <a:gd name="T4" fmla="*/ 18 w 59"/>
                  <a:gd name="T5" fmla="*/ 69 h 83"/>
                  <a:gd name="T6" fmla="*/ 10 w 59"/>
                  <a:gd name="T7" fmla="*/ 59 h 83"/>
                  <a:gd name="T8" fmla="*/ 10 w 59"/>
                  <a:gd name="T9" fmla="*/ 0 h 83"/>
                  <a:gd name="T10" fmla="*/ 0 w 59"/>
                  <a:gd name="T11" fmla="*/ 0 h 83"/>
                  <a:gd name="T12" fmla="*/ 0 w 59"/>
                  <a:gd name="T13" fmla="*/ 60 h 83"/>
                  <a:gd name="T14" fmla="*/ 27 w 59"/>
                  <a:gd name="T15" fmla="*/ 83 h 83"/>
                  <a:gd name="T16" fmla="*/ 31 w 59"/>
                  <a:gd name="T17" fmla="*/ 83 h 83"/>
                  <a:gd name="T18" fmla="*/ 59 w 59"/>
                  <a:gd name="T19" fmla="*/ 57 h 83"/>
                  <a:gd name="T20" fmla="*/ 59 w 59"/>
                  <a:gd name="T21" fmla="*/ 0 h 83"/>
                  <a:gd name="T22" fmla="*/ 49 w 59"/>
                  <a:gd name="T23" fmla="*/ 0 h 83"/>
                  <a:gd name="T24" fmla="*/ 49 w 59"/>
                  <a:gd name="T25" fmla="*/ 51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9" h="83">
                    <a:moveTo>
                      <a:pt x="49" y="51"/>
                    </a:moveTo>
                    <a:cubicBezTo>
                      <a:pt x="49" y="60"/>
                      <a:pt x="43" y="72"/>
                      <a:pt x="34" y="71"/>
                    </a:cubicBezTo>
                    <a:cubicBezTo>
                      <a:pt x="18" y="69"/>
                      <a:pt x="18" y="69"/>
                      <a:pt x="18" y="69"/>
                    </a:cubicBezTo>
                    <a:cubicBezTo>
                      <a:pt x="15" y="66"/>
                      <a:pt x="10" y="63"/>
                      <a:pt x="10" y="59"/>
                    </a:cubicBezTo>
                    <a:cubicBezTo>
                      <a:pt x="10" y="0"/>
                      <a:pt x="10" y="0"/>
                      <a:pt x="10" y="0"/>
                    </a:cubicBezTo>
                    <a:cubicBezTo>
                      <a:pt x="0" y="0"/>
                      <a:pt x="0" y="0"/>
                      <a:pt x="0" y="0"/>
                    </a:cubicBezTo>
                    <a:cubicBezTo>
                      <a:pt x="0" y="60"/>
                      <a:pt x="0" y="60"/>
                      <a:pt x="0" y="60"/>
                    </a:cubicBezTo>
                    <a:cubicBezTo>
                      <a:pt x="0" y="72"/>
                      <a:pt x="15" y="83"/>
                      <a:pt x="27" y="83"/>
                    </a:cubicBezTo>
                    <a:cubicBezTo>
                      <a:pt x="31" y="83"/>
                      <a:pt x="31" y="83"/>
                      <a:pt x="31" y="83"/>
                    </a:cubicBezTo>
                    <a:cubicBezTo>
                      <a:pt x="44" y="83"/>
                      <a:pt x="59" y="70"/>
                      <a:pt x="59" y="57"/>
                    </a:cubicBezTo>
                    <a:cubicBezTo>
                      <a:pt x="59" y="0"/>
                      <a:pt x="59" y="0"/>
                      <a:pt x="59" y="0"/>
                    </a:cubicBezTo>
                    <a:cubicBezTo>
                      <a:pt x="49" y="0"/>
                      <a:pt x="49" y="0"/>
                      <a:pt x="49" y="0"/>
                    </a:cubicBezTo>
                    <a:lnTo>
                      <a:pt x="49" y="5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7" name="îS1îďe"/>
              <p:cNvSpPr/>
              <p:nvPr/>
            </p:nvSpPr>
            <p:spPr bwMode="auto">
              <a:xfrm>
                <a:off x="2820988" y="5013325"/>
                <a:ext cx="273050" cy="312738"/>
              </a:xfrm>
              <a:custGeom>
                <a:avLst/>
                <a:gdLst>
                  <a:gd name="T0" fmla="*/ 46 w 83"/>
                  <a:gd name="T1" fmla="*/ 1 h 95"/>
                  <a:gd name="T2" fmla="*/ 63 w 83"/>
                  <a:gd name="T3" fmla="*/ 56 h 95"/>
                  <a:gd name="T4" fmla="*/ 8 w 83"/>
                  <a:gd name="T5" fmla="*/ 15 h 95"/>
                  <a:gd name="T6" fmla="*/ 0 w 83"/>
                  <a:gd name="T7" fmla="*/ 18 h 95"/>
                  <a:gd name="T8" fmla="*/ 25 w 83"/>
                  <a:gd name="T9" fmla="*/ 95 h 95"/>
                  <a:gd name="T10" fmla="*/ 37 w 83"/>
                  <a:gd name="T11" fmla="*/ 92 h 95"/>
                  <a:gd name="T12" fmla="*/ 17 w 83"/>
                  <a:gd name="T13" fmla="*/ 34 h 95"/>
                  <a:gd name="T14" fmla="*/ 72 w 83"/>
                  <a:gd name="T15" fmla="*/ 80 h 95"/>
                  <a:gd name="T16" fmla="*/ 83 w 83"/>
                  <a:gd name="T17" fmla="*/ 77 h 95"/>
                  <a:gd name="T18" fmla="*/ 57 w 83"/>
                  <a:gd name="T19" fmla="*/ 0 h 95"/>
                  <a:gd name="T20" fmla="*/ 46 w 83"/>
                  <a:gd name="T21" fmla="*/ 1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3" h="95">
                    <a:moveTo>
                      <a:pt x="46" y="1"/>
                    </a:moveTo>
                    <a:cubicBezTo>
                      <a:pt x="63" y="56"/>
                      <a:pt x="63" y="56"/>
                      <a:pt x="63" y="56"/>
                    </a:cubicBezTo>
                    <a:cubicBezTo>
                      <a:pt x="53" y="53"/>
                      <a:pt x="16" y="15"/>
                      <a:pt x="8" y="15"/>
                    </a:cubicBezTo>
                    <a:cubicBezTo>
                      <a:pt x="7" y="15"/>
                      <a:pt x="1" y="17"/>
                      <a:pt x="0" y="18"/>
                    </a:cubicBezTo>
                    <a:cubicBezTo>
                      <a:pt x="25" y="95"/>
                      <a:pt x="25" y="95"/>
                      <a:pt x="25" y="95"/>
                    </a:cubicBezTo>
                    <a:cubicBezTo>
                      <a:pt x="37" y="92"/>
                      <a:pt x="37" y="92"/>
                      <a:pt x="37" y="92"/>
                    </a:cubicBezTo>
                    <a:cubicBezTo>
                      <a:pt x="17" y="34"/>
                      <a:pt x="17" y="34"/>
                      <a:pt x="17" y="34"/>
                    </a:cubicBezTo>
                    <a:cubicBezTo>
                      <a:pt x="72" y="80"/>
                      <a:pt x="72" y="80"/>
                      <a:pt x="72" y="80"/>
                    </a:cubicBezTo>
                    <a:cubicBezTo>
                      <a:pt x="83" y="77"/>
                      <a:pt x="83" y="77"/>
                      <a:pt x="83" y="77"/>
                    </a:cubicBezTo>
                    <a:cubicBezTo>
                      <a:pt x="57" y="0"/>
                      <a:pt x="57" y="0"/>
                      <a:pt x="57" y="0"/>
                    </a:cubicBezTo>
                    <a:lnTo>
                      <a:pt x="46" y="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8" name="îṥḷiďê"/>
              <p:cNvSpPr/>
              <p:nvPr/>
            </p:nvSpPr>
            <p:spPr bwMode="auto">
              <a:xfrm>
                <a:off x="3078163" y="4970463"/>
                <a:ext cx="171450" cy="247650"/>
              </a:xfrm>
              <a:custGeom>
                <a:avLst/>
                <a:gdLst>
                  <a:gd name="T0" fmla="*/ 0 w 108"/>
                  <a:gd name="T1" fmla="*/ 8 h 156"/>
                  <a:gd name="T2" fmla="*/ 89 w 108"/>
                  <a:gd name="T3" fmla="*/ 156 h 156"/>
                  <a:gd name="T4" fmla="*/ 108 w 108"/>
                  <a:gd name="T5" fmla="*/ 145 h 156"/>
                  <a:gd name="T6" fmla="*/ 20 w 108"/>
                  <a:gd name="T7" fmla="*/ 0 h 156"/>
                  <a:gd name="T8" fmla="*/ 0 w 108"/>
                  <a:gd name="T9" fmla="*/ 8 h 156"/>
                </a:gdLst>
                <a:ahLst/>
                <a:cxnLst>
                  <a:cxn ang="0">
                    <a:pos x="T0" y="T1"/>
                  </a:cxn>
                  <a:cxn ang="0">
                    <a:pos x="T2" y="T3"/>
                  </a:cxn>
                  <a:cxn ang="0">
                    <a:pos x="T4" y="T5"/>
                  </a:cxn>
                  <a:cxn ang="0">
                    <a:pos x="T6" y="T7"/>
                  </a:cxn>
                  <a:cxn ang="0">
                    <a:pos x="T8" y="T9"/>
                  </a:cxn>
                </a:cxnLst>
                <a:rect l="0" t="0" r="r" b="b"/>
                <a:pathLst>
                  <a:path w="108" h="156">
                    <a:moveTo>
                      <a:pt x="0" y="8"/>
                    </a:moveTo>
                    <a:lnTo>
                      <a:pt x="89" y="156"/>
                    </a:lnTo>
                    <a:lnTo>
                      <a:pt x="108" y="145"/>
                    </a:lnTo>
                    <a:lnTo>
                      <a:pt x="20" y="0"/>
                    </a:lnTo>
                    <a:lnTo>
                      <a:pt x="0" y="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19" name="îšľíďê"/>
              <p:cNvSpPr/>
              <p:nvPr/>
            </p:nvSpPr>
            <p:spPr bwMode="auto">
              <a:xfrm>
                <a:off x="3189288" y="4835525"/>
                <a:ext cx="241300" cy="293688"/>
              </a:xfrm>
              <a:custGeom>
                <a:avLst/>
                <a:gdLst>
                  <a:gd name="T0" fmla="*/ 48 w 73"/>
                  <a:gd name="T1" fmla="*/ 6 h 89"/>
                  <a:gd name="T2" fmla="*/ 60 w 73"/>
                  <a:gd name="T3" fmla="*/ 69 h 89"/>
                  <a:gd name="T4" fmla="*/ 11 w 73"/>
                  <a:gd name="T5" fmla="*/ 29 h 89"/>
                  <a:gd name="T6" fmla="*/ 0 w 73"/>
                  <a:gd name="T7" fmla="*/ 34 h 89"/>
                  <a:gd name="T8" fmla="*/ 69 w 73"/>
                  <a:gd name="T9" fmla="*/ 89 h 89"/>
                  <a:gd name="T10" fmla="*/ 73 w 73"/>
                  <a:gd name="T11" fmla="*/ 86 h 89"/>
                  <a:gd name="T12" fmla="*/ 58 w 73"/>
                  <a:gd name="T13" fmla="*/ 0 h 89"/>
                  <a:gd name="T14" fmla="*/ 48 w 73"/>
                  <a:gd name="T15" fmla="*/ 6 h 8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89">
                    <a:moveTo>
                      <a:pt x="48" y="6"/>
                    </a:moveTo>
                    <a:cubicBezTo>
                      <a:pt x="48" y="25"/>
                      <a:pt x="58" y="50"/>
                      <a:pt x="60" y="69"/>
                    </a:cubicBezTo>
                    <a:cubicBezTo>
                      <a:pt x="52" y="65"/>
                      <a:pt x="12" y="29"/>
                      <a:pt x="11" y="29"/>
                    </a:cubicBezTo>
                    <a:cubicBezTo>
                      <a:pt x="7" y="29"/>
                      <a:pt x="2" y="32"/>
                      <a:pt x="0" y="34"/>
                    </a:cubicBezTo>
                    <a:cubicBezTo>
                      <a:pt x="4" y="39"/>
                      <a:pt x="65" y="89"/>
                      <a:pt x="69" y="89"/>
                    </a:cubicBezTo>
                    <a:cubicBezTo>
                      <a:pt x="69" y="89"/>
                      <a:pt x="72" y="87"/>
                      <a:pt x="73" y="86"/>
                    </a:cubicBezTo>
                    <a:cubicBezTo>
                      <a:pt x="58" y="0"/>
                      <a:pt x="58" y="0"/>
                      <a:pt x="58" y="0"/>
                    </a:cubicBezTo>
                    <a:cubicBezTo>
                      <a:pt x="55" y="1"/>
                      <a:pt x="48" y="4"/>
                      <a:pt x="48"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0" name="işľîḑe"/>
              <p:cNvSpPr/>
              <p:nvPr/>
            </p:nvSpPr>
            <p:spPr bwMode="auto">
              <a:xfrm>
                <a:off x="1590675" y="4738688"/>
                <a:ext cx="325438" cy="327025"/>
              </a:xfrm>
              <a:custGeom>
                <a:avLst/>
                <a:gdLst>
                  <a:gd name="T0" fmla="*/ 189 w 205"/>
                  <a:gd name="T1" fmla="*/ 67 h 206"/>
                  <a:gd name="T2" fmla="*/ 143 w 205"/>
                  <a:gd name="T3" fmla="*/ 115 h 206"/>
                  <a:gd name="T4" fmla="*/ 87 w 205"/>
                  <a:gd name="T5" fmla="*/ 65 h 206"/>
                  <a:gd name="T6" fmla="*/ 131 w 205"/>
                  <a:gd name="T7" fmla="*/ 15 h 206"/>
                  <a:gd name="T8" fmla="*/ 116 w 205"/>
                  <a:gd name="T9" fmla="*/ 0 h 206"/>
                  <a:gd name="T10" fmla="*/ 0 w 205"/>
                  <a:gd name="T11" fmla="*/ 125 h 206"/>
                  <a:gd name="T12" fmla="*/ 12 w 205"/>
                  <a:gd name="T13" fmla="*/ 142 h 206"/>
                  <a:gd name="T14" fmla="*/ 70 w 205"/>
                  <a:gd name="T15" fmla="*/ 81 h 206"/>
                  <a:gd name="T16" fmla="*/ 126 w 205"/>
                  <a:gd name="T17" fmla="*/ 133 h 206"/>
                  <a:gd name="T18" fmla="*/ 70 w 205"/>
                  <a:gd name="T19" fmla="*/ 194 h 206"/>
                  <a:gd name="T20" fmla="*/ 85 w 205"/>
                  <a:gd name="T21" fmla="*/ 206 h 206"/>
                  <a:gd name="T22" fmla="*/ 205 w 205"/>
                  <a:gd name="T23" fmla="*/ 81 h 206"/>
                  <a:gd name="T24" fmla="*/ 189 w 205"/>
                  <a:gd name="T25" fmla="*/ 67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05" h="206">
                    <a:moveTo>
                      <a:pt x="189" y="67"/>
                    </a:moveTo>
                    <a:lnTo>
                      <a:pt x="143" y="115"/>
                    </a:lnTo>
                    <a:lnTo>
                      <a:pt x="87" y="65"/>
                    </a:lnTo>
                    <a:lnTo>
                      <a:pt x="131" y="15"/>
                    </a:lnTo>
                    <a:lnTo>
                      <a:pt x="116" y="0"/>
                    </a:lnTo>
                    <a:lnTo>
                      <a:pt x="0" y="125"/>
                    </a:lnTo>
                    <a:lnTo>
                      <a:pt x="12" y="142"/>
                    </a:lnTo>
                    <a:lnTo>
                      <a:pt x="70" y="81"/>
                    </a:lnTo>
                    <a:lnTo>
                      <a:pt x="126" y="133"/>
                    </a:lnTo>
                    <a:lnTo>
                      <a:pt x="70" y="194"/>
                    </a:lnTo>
                    <a:lnTo>
                      <a:pt x="85" y="206"/>
                    </a:lnTo>
                    <a:lnTo>
                      <a:pt x="205" y="81"/>
                    </a:lnTo>
                    <a:lnTo>
                      <a:pt x="189"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1" name="îsļídê"/>
              <p:cNvSpPr/>
              <p:nvPr/>
            </p:nvSpPr>
            <p:spPr bwMode="auto">
              <a:xfrm>
                <a:off x="1830388" y="4946650"/>
                <a:ext cx="250825" cy="303213"/>
              </a:xfrm>
              <a:custGeom>
                <a:avLst/>
                <a:gdLst>
                  <a:gd name="T0" fmla="*/ 67 w 76"/>
                  <a:gd name="T1" fmla="*/ 0 h 92"/>
                  <a:gd name="T2" fmla="*/ 0 w 76"/>
                  <a:gd name="T3" fmla="*/ 57 h 92"/>
                  <a:gd name="T4" fmla="*/ 10 w 76"/>
                  <a:gd name="T5" fmla="*/ 61 h 92"/>
                  <a:gd name="T6" fmla="*/ 28 w 76"/>
                  <a:gd name="T7" fmla="*/ 46 h 92"/>
                  <a:gd name="T8" fmla="*/ 55 w 76"/>
                  <a:gd name="T9" fmla="*/ 66 h 92"/>
                  <a:gd name="T10" fmla="*/ 55 w 76"/>
                  <a:gd name="T11" fmla="*/ 70 h 92"/>
                  <a:gd name="T12" fmla="*/ 53 w 76"/>
                  <a:gd name="T13" fmla="*/ 86 h 92"/>
                  <a:gd name="T14" fmla="*/ 64 w 76"/>
                  <a:gd name="T15" fmla="*/ 92 h 92"/>
                  <a:gd name="T16" fmla="*/ 76 w 76"/>
                  <a:gd name="T17" fmla="*/ 6 h 92"/>
                  <a:gd name="T18" fmla="*/ 67 w 76"/>
                  <a:gd name="T19" fmla="*/ 0 h 92"/>
                  <a:gd name="T20" fmla="*/ 57 w 76"/>
                  <a:gd name="T21" fmla="*/ 52 h 92"/>
                  <a:gd name="T22" fmla="*/ 36 w 76"/>
                  <a:gd name="T23" fmla="*/ 40 h 92"/>
                  <a:gd name="T24" fmla="*/ 63 w 76"/>
                  <a:gd name="T25" fmla="*/ 18 h 92"/>
                  <a:gd name="T26" fmla="*/ 57 w 76"/>
                  <a:gd name="T27" fmla="*/ 52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76" h="92">
                    <a:moveTo>
                      <a:pt x="67" y="0"/>
                    </a:moveTo>
                    <a:cubicBezTo>
                      <a:pt x="65" y="0"/>
                      <a:pt x="1" y="54"/>
                      <a:pt x="0" y="57"/>
                    </a:cubicBezTo>
                    <a:cubicBezTo>
                      <a:pt x="10" y="61"/>
                      <a:pt x="10" y="61"/>
                      <a:pt x="10" y="61"/>
                    </a:cubicBezTo>
                    <a:cubicBezTo>
                      <a:pt x="28" y="46"/>
                      <a:pt x="28" y="46"/>
                      <a:pt x="28" y="46"/>
                    </a:cubicBezTo>
                    <a:cubicBezTo>
                      <a:pt x="32" y="49"/>
                      <a:pt x="55" y="61"/>
                      <a:pt x="55" y="66"/>
                    </a:cubicBezTo>
                    <a:cubicBezTo>
                      <a:pt x="55" y="70"/>
                      <a:pt x="55" y="70"/>
                      <a:pt x="55" y="70"/>
                    </a:cubicBezTo>
                    <a:cubicBezTo>
                      <a:pt x="53" y="86"/>
                      <a:pt x="53" y="86"/>
                      <a:pt x="53" y="86"/>
                    </a:cubicBezTo>
                    <a:cubicBezTo>
                      <a:pt x="64" y="92"/>
                      <a:pt x="64" y="92"/>
                      <a:pt x="64" y="92"/>
                    </a:cubicBezTo>
                    <a:cubicBezTo>
                      <a:pt x="76" y="6"/>
                      <a:pt x="76" y="6"/>
                      <a:pt x="76" y="6"/>
                    </a:cubicBezTo>
                    <a:cubicBezTo>
                      <a:pt x="76" y="4"/>
                      <a:pt x="70" y="0"/>
                      <a:pt x="67" y="0"/>
                    </a:cubicBezTo>
                    <a:close/>
                    <a:moveTo>
                      <a:pt x="57" y="52"/>
                    </a:moveTo>
                    <a:cubicBezTo>
                      <a:pt x="36" y="40"/>
                      <a:pt x="36" y="40"/>
                      <a:pt x="36" y="40"/>
                    </a:cubicBezTo>
                    <a:cubicBezTo>
                      <a:pt x="63" y="18"/>
                      <a:pt x="63" y="18"/>
                      <a:pt x="63" y="18"/>
                    </a:cubicBezTo>
                    <a:lnTo>
                      <a:pt x="57"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2" name="iṧ1iḍè"/>
              <p:cNvSpPr/>
              <p:nvPr/>
            </p:nvSpPr>
            <p:spPr bwMode="auto">
              <a:xfrm>
                <a:off x="3436938" y="4689475"/>
                <a:ext cx="293688" cy="300038"/>
              </a:xfrm>
              <a:custGeom>
                <a:avLst/>
                <a:gdLst>
                  <a:gd name="T0" fmla="*/ 55 w 89"/>
                  <a:gd name="T1" fmla="*/ 76 h 91"/>
                  <a:gd name="T2" fmla="*/ 38 w 89"/>
                  <a:gd name="T3" fmla="*/ 56 h 91"/>
                  <a:gd name="T4" fmla="*/ 61 w 89"/>
                  <a:gd name="T5" fmla="*/ 35 h 91"/>
                  <a:gd name="T6" fmla="*/ 53 w 89"/>
                  <a:gd name="T7" fmla="*/ 26 h 91"/>
                  <a:gd name="T8" fmla="*/ 31 w 89"/>
                  <a:gd name="T9" fmla="*/ 48 h 91"/>
                  <a:gd name="T10" fmla="*/ 15 w 89"/>
                  <a:gd name="T11" fmla="*/ 31 h 91"/>
                  <a:gd name="T12" fmla="*/ 42 w 89"/>
                  <a:gd name="T13" fmla="*/ 6 h 91"/>
                  <a:gd name="T14" fmla="*/ 32 w 89"/>
                  <a:gd name="T15" fmla="*/ 0 h 91"/>
                  <a:gd name="T16" fmla="*/ 0 w 89"/>
                  <a:gd name="T17" fmla="*/ 31 h 91"/>
                  <a:gd name="T18" fmla="*/ 54 w 89"/>
                  <a:gd name="T19" fmla="*/ 91 h 91"/>
                  <a:gd name="T20" fmla="*/ 89 w 89"/>
                  <a:gd name="T21" fmla="*/ 61 h 91"/>
                  <a:gd name="T22" fmla="*/ 82 w 89"/>
                  <a:gd name="T23" fmla="*/ 53 h 91"/>
                  <a:gd name="T24" fmla="*/ 55 w 89"/>
                  <a:gd name="T25" fmla="*/ 76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9" h="91">
                    <a:moveTo>
                      <a:pt x="55" y="76"/>
                    </a:moveTo>
                    <a:cubicBezTo>
                      <a:pt x="38" y="56"/>
                      <a:pt x="38" y="56"/>
                      <a:pt x="38" y="56"/>
                    </a:cubicBezTo>
                    <a:cubicBezTo>
                      <a:pt x="61" y="35"/>
                      <a:pt x="61" y="35"/>
                      <a:pt x="61" y="35"/>
                    </a:cubicBezTo>
                    <a:cubicBezTo>
                      <a:pt x="53" y="26"/>
                      <a:pt x="53" y="26"/>
                      <a:pt x="53" y="26"/>
                    </a:cubicBezTo>
                    <a:cubicBezTo>
                      <a:pt x="31" y="48"/>
                      <a:pt x="31" y="48"/>
                      <a:pt x="31" y="48"/>
                    </a:cubicBezTo>
                    <a:cubicBezTo>
                      <a:pt x="15" y="31"/>
                      <a:pt x="15" y="31"/>
                      <a:pt x="15" y="31"/>
                    </a:cubicBezTo>
                    <a:cubicBezTo>
                      <a:pt x="42" y="6"/>
                      <a:pt x="42" y="6"/>
                      <a:pt x="42" y="6"/>
                    </a:cubicBezTo>
                    <a:cubicBezTo>
                      <a:pt x="38" y="4"/>
                      <a:pt x="36" y="0"/>
                      <a:pt x="32" y="0"/>
                    </a:cubicBezTo>
                    <a:cubicBezTo>
                      <a:pt x="31" y="0"/>
                      <a:pt x="2" y="27"/>
                      <a:pt x="0" y="31"/>
                    </a:cubicBezTo>
                    <a:cubicBezTo>
                      <a:pt x="54" y="91"/>
                      <a:pt x="54" y="91"/>
                      <a:pt x="54" y="91"/>
                    </a:cubicBezTo>
                    <a:cubicBezTo>
                      <a:pt x="89" y="61"/>
                      <a:pt x="89" y="61"/>
                      <a:pt x="89" y="61"/>
                    </a:cubicBezTo>
                    <a:cubicBezTo>
                      <a:pt x="82" y="53"/>
                      <a:pt x="82" y="53"/>
                      <a:pt x="82" y="53"/>
                    </a:cubicBezTo>
                    <a:lnTo>
                      <a:pt x="55"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3" name="ís1íḑê"/>
              <p:cNvSpPr/>
              <p:nvPr/>
            </p:nvSpPr>
            <p:spPr bwMode="auto">
              <a:xfrm>
                <a:off x="3587750" y="1858963"/>
                <a:ext cx="142875" cy="82550"/>
              </a:xfrm>
              <a:custGeom>
                <a:avLst/>
                <a:gdLst>
                  <a:gd name="T0" fmla="*/ 36 w 43"/>
                  <a:gd name="T1" fmla="*/ 14 h 25"/>
                  <a:gd name="T2" fmla="*/ 32 w 43"/>
                  <a:gd name="T3" fmla="*/ 16 h 25"/>
                  <a:gd name="T4" fmla="*/ 17 w 43"/>
                  <a:gd name="T5" fmla="*/ 16 h 25"/>
                  <a:gd name="T6" fmla="*/ 25 w 43"/>
                  <a:gd name="T7" fmla="*/ 3 h 25"/>
                  <a:gd name="T8" fmla="*/ 20 w 43"/>
                  <a:gd name="T9" fmla="*/ 0 h 25"/>
                  <a:gd name="T10" fmla="*/ 19 w 43"/>
                  <a:gd name="T11" fmla="*/ 0 h 25"/>
                  <a:gd name="T12" fmla="*/ 7 w 43"/>
                  <a:gd name="T13" fmla="*/ 8 h 25"/>
                  <a:gd name="T14" fmla="*/ 9 w 43"/>
                  <a:gd name="T15" fmla="*/ 16 h 25"/>
                  <a:gd name="T16" fmla="*/ 0 w 43"/>
                  <a:gd name="T17" fmla="*/ 17 h 25"/>
                  <a:gd name="T18" fmla="*/ 32 w 43"/>
                  <a:gd name="T19" fmla="*/ 25 h 25"/>
                  <a:gd name="T20" fmla="*/ 34 w 43"/>
                  <a:gd name="T21" fmla="*/ 25 h 25"/>
                  <a:gd name="T22" fmla="*/ 42 w 43"/>
                  <a:gd name="T23" fmla="*/ 18 h 25"/>
                  <a:gd name="T24" fmla="*/ 36 w 43"/>
                  <a:gd name="T25" fmla="*/ 14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3" h="25">
                    <a:moveTo>
                      <a:pt x="36" y="14"/>
                    </a:moveTo>
                    <a:cubicBezTo>
                      <a:pt x="35" y="15"/>
                      <a:pt x="34" y="16"/>
                      <a:pt x="32" y="16"/>
                    </a:cubicBezTo>
                    <a:cubicBezTo>
                      <a:pt x="17" y="16"/>
                      <a:pt x="17" y="16"/>
                      <a:pt x="17" y="16"/>
                    </a:cubicBezTo>
                    <a:cubicBezTo>
                      <a:pt x="19" y="9"/>
                      <a:pt x="25" y="6"/>
                      <a:pt x="25" y="3"/>
                    </a:cubicBezTo>
                    <a:cubicBezTo>
                      <a:pt x="25" y="0"/>
                      <a:pt x="23" y="0"/>
                      <a:pt x="20" y="0"/>
                    </a:cubicBezTo>
                    <a:cubicBezTo>
                      <a:pt x="19" y="0"/>
                      <a:pt x="19" y="0"/>
                      <a:pt x="19" y="0"/>
                    </a:cubicBezTo>
                    <a:cubicBezTo>
                      <a:pt x="15" y="0"/>
                      <a:pt x="9" y="6"/>
                      <a:pt x="7" y="8"/>
                    </a:cubicBezTo>
                    <a:cubicBezTo>
                      <a:pt x="9" y="16"/>
                      <a:pt x="9" y="16"/>
                      <a:pt x="9" y="16"/>
                    </a:cubicBezTo>
                    <a:cubicBezTo>
                      <a:pt x="0" y="17"/>
                      <a:pt x="0" y="17"/>
                      <a:pt x="0" y="17"/>
                    </a:cubicBezTo>
                    <a:cubicBezTo>
                      <a:pt x="2" y="25"/>
                      <a:pt x="22" y="25"/>
                      <a:pt x="32" y="25"/>
                    </a:cubicBezTo>
                    <a:cubicBezTo>
                      <a:pt x="34" y="25"/>
                      <a:pt x="34" y="25"/>
                      <a:pt x="34" y="25"/>
                    </a:cubicBezTo>
                    <a:cubicBezTo>
                      <a:pt x="37" y="25"/>
                      <a:pt x="41" y="22"/>
                      <a:pt x="42" y="18"/>
                    </a:cubicBezTo>
                    <a:cubicBezTo>
                      <a:pt x="43" y="16"/>
                      <a:pt x="38" y="13"/>
                      <a:pt x="36"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4" name="îšlídé"/>
              <p:cNvSpPr/>
              <p:nvPr/>
            </p:nvSpPr>
            <p:spPr bwMode="auto">
              <a:xfrm>
                <a:off x="3581400" y="4508500"/>
                <a:ext cx="320675" cy="260350"/>
              </a:xfrm>
              <a:custGeom>
                <a:avLst/>
                <a:gdLst>
                  <a:gd name="T0" fmla="*/ 49 w 97"/>
                  <a:gd name="T1" fmla="*/ 8 h 79"/>
                  <a:gd name="T2" fmla="*/ 34 w 97"/>
                  <a:gd name="T3" fmla="*/ 0 h 79"/>
                  <a:gd name="T4" fmla="*/ 28 w 97"/>
                  <a:gd name="T5" fmla="*/ 0 h 79"/>
                  <a:gd name="T6" fmla="*/ 0 w 97"/>
                  <a:gd name="T7" fmla="*/ 36 h 79"/>
                  <a:gd name="T8" fmla="*/ 67 w 97"/>
                  <a:gd name="T9" fmla="*/ 79 h 79"/>
                  <a:gd name="T10" fmla="*/ 73 w 97"/>
                  <a:gd name="T11" fmla="*/ 70 h 79"/>
                  <a:gd name="T12" fmla="*/ 42 w 97"/>
                  <a:gd name="T13" fmla="*/ 50 h 79"/>
                  <a:gd name="T14" fmla="*/ 58 w 97"/>
                  <a:gd name="T15" fmla="*/ 31 h 79"/>
                  <a:gd name="T16" fmla="*/ 89 w 97"/>
                  <a:gd name="T17" fmla="*/ 44 h 79"/>
                  <a:gd name="T18" fmla="*/ 97 w 97"/>
                  <a:gd name="T19" fmla="*/ 36 h 79"/>
                  <a:gd name="T20" fmla="*/ 62 w 97"/>
                  <a:gd name="T21" fmla="*/ 21 h 79"/>
                  <a:gd name="T22" fmla="*/ 49 w 97"/>
                  <a:gd name="T23" fmla="*/ 8 h 79"/>
                  <a:gd name="T24" fmla="*/ 43 w 97"/>
                  <a:gd name="T25" fmla="*/ 24 h 79"/>
                  <a:gd name="T26" fmla="*/ 33 w 97"/>
                  <a:gd name="T27" fmla="*/ 43 h 79"/>
                  <a:gd name="T28" fmla="*/ 15 w 97"/>
                  <a:gd name="T29" fmla="*/ 31 h 79"/>
                  <a:gd name="T30" fmla="*/ 31 w 97"/>
                  <a:gd name="T31" fmla="*/ 12 h 79"/>
                  <a:gd name="T32" fmla="*/ 43 w 97"/>
                  <a:gd name="T33" fmla="*/ 21 h 79"/>
                  <a:gd name="T34" fmla="*/ 43 w 97"/>
                  <a:gd name="T35" fmla="*/ 24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7" h="79">
                    <a:moveTo>
                      <a:pt x="49" y="8"/>
                    </a:moveTo>
                    <a:cubicBezTo>
                      <a:pt x="46" y="5"/>
                      <a:pt x="40" y="0"/>
                      <a:pt x="34" y="0"/>
                    </a:cubicBezTo>
                    <a:cubicBezTo>
                      <a:pt x="28" y="0"/>
                      <a:pt x="28" y="0"/>
                      <a:pt x="28" y="0"/>
                    </a:cubicBezTo>
                    <a:cubicBezTo>
                      <a:pt x="21" y="0"/>
                      <a:pt x="2" y="28"/>
                      <a:pt x="0" y="36"/>
                    </a:cubicBezTo>
                    <a:cubicBezTo>
                      <a:pt x="10" y="38"/>
                      <a:pt x="61" y="79"/>
                      <a:pt x="67" y="79"/>
                    </a:cubicBezTo>
                    <a:cubicBezTo>
                      <a:pt x="69" y="79"/>
                      <a:pt x="72" y="72"/>
                      <a:pt x="73" y="70"/>
                    </a:cubicBezTo>
                    <a:cubicBezTo>
                      <a:pt x="42" y="50"/>
                      <a:pt x="42" y="50"/>
                      <a:pt x="42" y="50"/>
                    </a:cubicBezTo>
                    <a:cubicBezTo>
                      <a:pt x="44" y="45"/>
                      <a:pt x="51" y="31"/>
                      <a:pt x="58" y="31"/>
                    </a:cubicBezTo>
                    <a:cubicBezTo>
                      <a:pt x="66" y="31"/>
                      <a:pt x="83" y="44"/>
                      <a:pt x="89" y="44"/>
                    </a:cubicBezTo>
                    <a:cubicBezTo>
                      <a:pt x="92" y="44"/>
                      <a:pt x="95" y="38"/>
                      <a:pt x="97" y="36"/>
                    </a:cubicBezTo>
                    <a:cubicBezTo>
                      <a:pt x="92" y="33"/>
                      <a:pt x="65" y="21"/>
                      <a:pt x="62" y="21"/>
                    </a:cubicBezTo>
                    <a:cubicBezTo>
                      <a:pt x="46" y="19"/>
                      <a:pt x="59" y="19"/>
                      <a:pt x="49" y="8"/>
                    </a:cubicBezTo>
                    <a:close/>
                    <a:moveTo>
                      <a:pt x="43" y="24"/>
                    </a:moveTo>
                    <a:cubicBezTo>
                      <a:pt x="43" y="30"/>
                      <a:pt x="36" y="39"/>
                      <a:pt x="33" y="43"/>
                    </a:cubicBezTo>
                    <a:cubicBezTo>
                      <a:pt x="30" y="41"/>
                      <a:pt x="15" y="34"/>
                      <a:pt x="15" y="31"/>
                    </a:cubicBezTo>
                    <a:cubicBezTo>
                      <a:pt x="15" y="24"/>
                      <a:pt x="26" y="15"/>
                      <a:pt x="31" y="12"/>
                    </a:cubicBezTo>
                    <a:cubicBezTo>
                      <a:pt x="36" y="13"/>
                      <a:pt x="43" y="15"/>
                      <a:pt x="43" y="21"/>
                    </a:cubicBezTo>
                    <a:lnTo>
                      <a:pt x="43"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5" name="iSḻîdé"/>
              <p:cNvSpPr/>
              <p:nvPr/>
            </p:nvSpPr>
            <p:spPr bwMode="auto">
              <a:xfrm>
                <a:off x="1428750" y="4591050"/>
                <a:ext cx="260350" cy="273050"/>
              </a:xfrm>
              <a:custGeom>
                <a:avLst/>
                <a:gdLst>
                  <a:gd name="T0" fmla="*/ 42 w 79"/>
                  <a:gd name="T1" fmla="*/ 39 h 83"/>
                  <a:gd name="T2" fmla="*/ 33 w 79"/>
                  <a:gd name="T3" fmla="*/ 45 h 83"/>
                  <a:gd name="T4" fmla="*/ 40 w 79"/>
                  <a:gd name="T5" fmla="*/ 56 h 83"/>
                  <a:gd name="T6" fmla="*/ 24 w 79"/>
                  <a:gd name="T7" fmla="*/ 67 h 83"/>
                  <a:gd name="T8" fmla="*/ 11 w 79"/>
                  <a:gd name="T9" fmla="*/ 43 h 83"/>
                  <a:gd name="T10" fmla="*/ 11 w 79"/>
                  <a:gd name="T11" fmla="*/ 40 h 83"/>
                  <a:gd name="T12" fmla="*/ 45 w 79"/>
                  <a:gd name="T13" fmla="*/ 11 h 83"/>
                  <a:gd name="T14" fmla="*/ 49 w 79"/>
                  <a:gd name="T15" fmla="*/ 11 h 83"/>
                  <a:gd name="T16" fmla="*/ 68 w 79"/>
                  <a:gd name="T17" fmla="*/ 33 h 83"/>
                  <a:gd name="T18" fmla="*/ 64 w 79"/>
                  <a:gd name="T19" fmla="*/ 40 h 83"/>
                  <a:gd name="T20" fmla="*/ 68 w 79"/>
                  <a:gd name="T21" fmla="*/ 51 h 83"/>
                  <a:gd name="T22" fmla="*/ 79 w 79"/>
                  <a:gd name="T23" fmla="*/ 31 h 83"/>
                  <a:gd name="T24" fmla="*/ 79 w 79"/>
                  <a:gd name="T25" fmla="*/ 27 h 83"/>
                  <a:gd name="T26" fmla="*/ 52 w 79"/>
                  <a:gd name="T27" fmla="*/ 0 h 83"/>
                  <a:gd name="T28" fmla="*/ 42 w 79"/>
                  <a:gd name="T29" fmla="*/ 0 h 83"/>
                  <a:gd name="T30" fmla="*/ 0 w 79"/>
                  <a:gd name="T31" fmla="*/ 36 h 83"/>
                  <a:gd name="T32" fmla="*/ 0 w 79"/>
                  <a:gd name="T33" fmla="*/ 43 h 83"/>
                  <a:gd name="T34" fmla="*/ 21 w 79"/>
                  <a:gd name="T35" fmla="*/ 83 h 83"/>
                  <a:gd name="T36" fmla="*/ 56 w 79"/>
                  <a:gd name="T37" fmla="*/ 59 h 83"/>
                  <a:gd name="T38" fmla="*/ 42 w 79"/>
                  <a:gd name="T39" fmla="*/ 39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9" h="83">
                    <a:moveTo>
                      <a:pt x="42" y="39"/>
                    </a:moveTo>
                    <a:cubicBezTo>
                      <a:pt x="33" y="45"/>
                      <a:pt x="33" y="45"/>
                      <a:pt x="33" y="45"/>
                    </a:cubicBezTo>
                    <a:cubicBezTo>
                      <a:pt x="40" y="56"/>
                      <a:pt x="40" y="56"/>
                      <a:pt x="40" y="56"/>
                    </a:cubicBezTo>
                    <a:cubicBezTo>
                      <a:pt x="24" y="67"/>
                      <a:pt x="24" y="67"/>
                      <a:pt x="24" y="67"/>
                    </a:cubicBezTo>
                    <a:cubicBezTo>
                      <a:pt x="20" y="62"/>
                      <a:pt x="11" y="51"/>
                      <a:pt x="11" y="43"/>
                    </a:cubicBezTo>
                    <a:cubicBezTo>
                      <a:pt x="11" y="40"/>
                      <a:pt x="11" y="40"/>
                      <a:pt x="11" y="40"/>
                    </a:cubicBezTo>
                    <a:cubicBezTo>
                      <a:pt x="11" y="28"/>
                      <a:pt x="32" y="11"/>
                      <a:pt x="45" y="11"/>
                    </a:cubicBezTo>
                    <a:cubicBezTo>
                      <a:pt x="49" y="11"/>
                      <a:pt x="49" y="11"/>
                      <a:pt x="49" y="11"/>
                    </a:cubicBezTo>
                    <a:cubicBezTo>
                      <a:pt x="60" y="11"/>
                      <a:pt x="68" y="21"/>
                      <a:pt x="68" y="33"/>
                    </a:cubicBezTo>
                    <a:cubicBezTo>
                      <a:pt x="68" y="38"/>
                      <a:pt x="64" y="37"/>
                      <a:pt x="64" y="40"/>
                    </a:cubicBezTo>
                    <a:cubicBezTo>
                      <a:pt x="64" y="44"/>
                      <a:pt x="67" y="46"/>
                      <a:pt x="68" y="51"/>
                    </a:cubicBezTo>
                    <a:cubicBezTo>
                      <a:pt x="75" y="49"/>
                      <a:pt x="79" y="40"/>
                      <a:pt x="79" y="31"/>
                    </a:cubicBezTo>
                    <a:cubicBezTo>
                      <a:pt x="79" y="27"/>
                      <a:pt x="79" y="27"/>
                      <a:pt x="79" y="27"/>
                    </a:cubicBezTo>
                    <a:cubicBezTo>
                      <a:pt x="79" y="16"/>
                      <a:pt x="63" y="0"/>
                      <a:pt x="52" y="0"/>
                    </a:cubicBezTo>
                    <a:cubicBezTo>
                      <a:pt x="42" y="0"/>
                      <a:pt x="42" y="0"/>
                      <a:pt x="42" y="0"/>
                    </a:cubicBezTo>
                    <a:cubicBezTo>
                      <a:pt x="28" y="0"/>
                      <a:pt x="0" y="21"/>
                      <a:pt x="0" y="36"/>
                    </a:cubicBezTo>
                    <a:cubicBezTo>
                      <a:pt x="0" y="43"/>
                      <a:pt x="0" y="43"/>
                      <a:pt x="0" y="43"/>
                    </a:cubicBezTo>
                    <a:cubicBezTo>
                      <a:pt x="0" y="57"/>
                      <a:pt x="15" y="72"/>
                      <a:pt x="21" y="83"/>
                    </a:cubicBezTo>
                    <a:cubicBezTo>
                      <a:pt x="56" y="59"/>
                      <a:pt x="56" y="59"/>
                      <a:pt x="56" y="59"/>
                    </a:cubicBezTo>
                    <a:lnTo>
                      <a:pt x="42" y="3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6" name="íšľïḋê"/>
              <p:cNvSpPr/>
              <p:nvPr/>
            </p:nvSpPr>
            <p:spPr bwMode="auto">
              <a:xfrm>
                <a:off x="1214438" y="4303713"/>
                <a:ext cx="327025" cy="303213"/>
              </a:xfrm>
              <a:custGeom>
                <a:avLst/>
                <a:gdLst>
                  <a:gd name="T0" fmla="*/ 99 w 99"/>
                  <a:gd name="T1" fmla="*/ 49 h 92"/>
                  <a:gd name="T2" fmla="*/ 96 w 99"/>
                  <a:gd name="T3" fmla="*/ 41 h 92"/>
                  <a:gd name="T4" fmla="*/ 44 w 99"/>
                  <a:gd name="T5" fmla="*/ 71 h 92"/>
                  <a:gd name="T6" fmla="*/ 76 w 99"/>
                  <a:gd name="T7" fmla="*/ 8 h 92"/>
                  <a:gd name="T8" fmla="*/ 71 w 99"/>
                  <a:gd name="T9" fmla="*/ 0 h 92"/>
                  <a:gd name="T10" fmla="*/ 0 w 99"/>
                  <a:gd name="T11" fmla="*/ 40 h 92"/>
                  <a:gd name="T12" fmla="*/ 5 w 99"/>
                  <a:gd name="T13" fmla="*/ 50 h 92"/>
                  <a:gd name="T14" fmla="*/ 57 w 99"/>
                  <a:gd name="T15" fmla="*/ 19 h 92"/>
                  <a:gd name="T16" fmla="*/ 25 w 99"/>
                  <a:gd name="T17" fmla="*/ 83 h 92"/>
                  <a:gd name="T18" fmla="*/ 31 w 99"/>
                  <a:gd name="T19" fmla="*/ 92 h 92"/>
                  <a:gd name="T20" fmla="*/ 99 w 99"/>
                  <a:gd name="T21" fmla="*/ 49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9" h="92">
                    <a:moveTo>
                      <a:pt x="99" y="49"/>
                    </a:moveTo>
                    <a:cubicBezTo>
                      <a:pt x="99" y="45"/>
                      <a:pt x="97" y="49"/>
                      <a:pt x="96" y="41"/>
                    </a:cubicBezTo>
                    <a:cubicBezTo>
                      <a:pt x="44" y="71"/>
                      <a:pt x="44" y="71"/>
                      <a:pt x="44" y="71"/>
                    </a:cubicBezTo>
                    <a:cubicBezTo>
                      <a:pt x="47" y="60"/>
                      <a:pt x="76" y="13"/>
                      <a:pt x="76" y="8"/>
                    </a:cubicBezTo>
                    <a:cubicBezTo>
                      <a:pt x="76" y="8"/>
                      <a:pt x="71" y="0"/>
                      <a:pt x="71" y="0"/>
                    </a:cubicBezTo>
                    <a:cubicBezTo>
                      <a:pt x="0" y="40"/>
                      <a:pt x="0" y="40"/>
                      <a:pt x="0" y="40"/>
                    </a:cubicBezTo>
                    <a:cubicBezTo>
                      <a:pt x="5" y="50"/>
                      <a:pt x="5" y="50"/>
                      <a:pt x="5" y="50"/>
                    </a:cubicBezTo>
                    <a:cubicBezTo>
                      <a:pt x="57" y="19"/>
                      <a:pt x="57" y="19"/>
                      <a:pt x="57" y="19"/>
                    </a:cubicBezTo>
                    <a:cubicBezTo>
                      <a:pt x="54" y="27"/>
                      <a:pt x="25" y="80"/>
                      <a:pt x="25" y="83"/>
                    </a:cubicBezTo>
                    <a:cubicBezTo>
                      <a:pt x="25" y="87"/>
                      <a:pt x="28" y="90"/>
                      <a:pt x="31" y="92"/>
                    </a:cubicBezTo>
                    <a:cubicBezTo>
                      <a:pt x="39" y="86"/>
                      <a:pt x="99" y="54"/>
                      <a:pt x="99" y="4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7" name="îśľïďe"/>
              <p:cNvSpPr/>
              <p:nvPr/>
            </p:nvSpPr>
            <p:spPr bwMode="auto">
              <a:xfrm>
                <a:off x="3724275" y="4268788"/>
                <a:ext cx="269875" cy="230188"/>
              </a:xfrm>
              <a:custGeom>
                <a:avLst/>
                <a:gdLst>
                  <a:gd name="T0" fmla="*/ 0 w 82"/>
                  <a:gd name="T1" fmla="*/ 25 h 70"/>
                  <a:gd name="T2" fmla="*/ 0 w 82"/>
                  <a:gd name="T3" fmla="*/ 34 h 70"/>
                  <a:gd name="T4" fmla="*/ 24 w 82"/>
                  <a:gd name="T5" fmla="*/ 52 h 70"/>
                  <a:gd name="T6" fmla="*/ 61 w 82"/>
                  <a:gd name="T7" fmla="*/ 27 h 70"/>
                  <a:gd name="T8" fmla="*/ 71 w 82"/>
                  <a:gd name="T9" fmla="*/ 36 h 70"/>
                  <a:gd name="T10" fmla="*/ 71 w 82"/>
                  <a:gd name="T11" fmla="*/ 39 h 70"/>
                  <a:gd name="T12" fmla="*/ 59 w 82"/>
                  <a:gd name="T13" fmla="*/ 58 h 70"/>
                  <a:gd name="T14" fmla="*/ 48 w 82"/>
                  <a:gd name="T15" fmla="*/ 58 h 70"/>
                  <a:gd name="T16" fmla="*/ 49 w 82"/>
                  <a:gd name="T17" fmla="*/ 70 h 70"/>
                  <a:gd name="T18" fmla="*/ 57 w 82"/>
                  <a:gd name="T19" fmla="*/ 70 h 70"/>
                  <a:gd name="T20" fmla="*/ 82 w 82"/>
                  <a:gd name="T21" fmla="*/ 43 h 70"/>
                  <a:gd name="T22" fmla="*/ 82 w 82"/>
                  <a:gd name="T23" fmla="*/ 33 h 70"/>
                  <a:gd name="T24" fmla="*/ 64 w 82"/>
                  <a:gd name="T25" fmla="*/ 16 h 70"/>
                  <a:gd name="T26" fmla="*/ 55 w 82"/>
                  <a:gd name="T27" fmla="*/ 16 h 70"/>
                  <a:gd name="T28" fmla="*/ 24 w 82"/>
                  <a:gd name="T29" fmla="*/ 40 h 70"/>
                  <a:gd name="T30" fmla="*/ 18 w 82"/>
                  <a:gd name="T31" fmla="*/ 40 h 70"/>
                  <a:gd name="T32" fmla="*/ 11 w 82"/>
                  <a:gd name="T33" fmla="*/ 33 h 70"/>
                  <a:gd name="T34" fmla="*/ 11 w 82"/>
                  <a:gd name="T35" fmla="*/ 27 h 70"/>
                  <a:gd name="T36" fmla="*/ 22 w 82"/>
                  <a:gd name="T37" fmla="*/ 11 h 70"/>
                  <a:gd name="T38" fmla="*/ 31 w 82"/>
                  <a:gd name="T39" fmla="*/ 10 h 70"/>
                  <a:gd name="T40" fmla="*/ 34 w 82"/>
                  <a:gd name="T41" fmla="*/ 0 h 70"/>
                  <a:gd name="T42" fmla="*/ 22 w 82"/>
                  <a:gd name="T43" fmla="*/ 0 h 70"/>
                  <a:gd name="T44" fmla="*/ 0 w 82"/>
                  <a:gd name="T45" fmla="*/ 2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2" h="70">
                    <a:moveTo>
                      <a:pt x="0" y="25"/>
                    </a:moveTo>
                    <a:cubicBezTo>
                      <a:pt x="0" y="34"/>
                      <a:pt x="0" y="34"/>
                      <a:pt x="0" y="34"/>
                    </a:cubicBezTo>
                    <a:cubicBezTo>
                      <a:pt x="0" y="45"/>
                      <a:pt x="13" y="52"/>
                      <a:pt x="24" y="52"/>
                    </a:cubicBezTo>
                    <a:cubicBezTo>
                      <a:pt x="38" y="52"/>
                      <a:pt x="48" y="27"/>
                      <a:pt x="61" y="27"/>
                    </a:cubicBezTo>
                    <a:cubicBezTo>
                      <a:pt x="65" y="27"/>
                      <a:pt x="71" y="32"/>
                      <a:pt x="71" y="36"/>
                    </a:cubicBezTo>
                    <a:cubicBezTo>
                      <a:pt x="71" y="39"/>
                      <a:pt x="71" y="39"/>
                      <a:pt x="71" y="39"/>
                    </a:cubicBezTo>
                    <a:cubicBezTo>
                      <a:pt x="71" y="49"/>
                      <a:pt x="66" y="54"/>
                      <a:pt x="59" y="58"/>
                    </a:cubicBezTo>
                    <a:cubicBezTo>
                      <a:pt x="48" y="58"/>
                      <a:pt x="48" y="58"/>
                      <a:pt x="48" y="58"/>
                    </a:cubicBezTo>
                    <a:cubicBezTo>
                      <a:pt x="46" y="61"/>
                      <a:pt x="41" y="70"/>
                      <a:pt x="49" y="70"/>
                    </a:cubicBezTo>
                    <a:cubicBezTo>
                      <a:pt x="57" y="70"/>
                      <a:pt x="57" y="70"/>
                      <a:pt x="57" y="70"/>
                    </a:cubicBezTo>
                    <a:cubicBezTo>
                      <a:pt x="67" y="70"/>
                      <a:pt x="82" y="53"/>
                      <a:pt x="82" y="43"/>
                    </a:cubicBezTo>
                    <a:cubicBezTo>
                      <a:pt x="82" y="33"/>
                      <a:pt x="82" y="33"/>
                      <a:pt x="82" y="33"/>
                    </a:cubicBezTo>
                    <a:cubicBezTo>
                      <a:pt x="82" y="25"/>
                      <a:pt x="71" y="16"/>
                      <a:pt x="64" y="16"/>
                    </a:cubicBezTo>
                    <a:cubicBezTo>
                      <a:pt x="55" y="16"/>
                      <a:pt x="55" y="16"/>
                      <a:pt x="55" y="16"/>
                    </a:cubicBezTo>
                    <a:cubicBezTo>
                      <a:pt x="48" y="16"/>
                      <a:pt x="31" y="40"/>
                      <a:pt x="24" y="40"/>
                    </a:cubicBezTo>
                    <a:cubicBezTo>
                      <a:pt x="18" y="40"/>
                      <a:pt x="18" y="40"/>
                      <a:pt x="18" y="40"/>
                    </a:cubicBezTo>
                    <a:cubicBezTo>
                      <a:pt x="14" y="40"/>
                      <a:pt x="11" y="36"/>
                      <a:pt x="11" y="33"/>
                    </a:cubicBezTo>
                    <a:cubicBezTo>
                      <a:pt x="11" y="27"/>
                      <a:pt x="11" y="27"/>
                      <a:pt x="11" y="27"/>
                    </a:cubicBezTo>
                    <a:cubicBezTo>
                      <a:pt x="11" y="21"/>
                      <a:pt x="17" y="11"/>
                      <a:pt x="22" y="11"/>
                    </a:cubicBezTo>
                    <a:cubicBezTo>
                      <a:pt x="31" y="10"/>
                      <a:pt x="31" y="10"/>
                      <a:pt x="31" y="10"/>
                    </a:cubicBezTo>
                    <a:cubicBezTo>
                      <a:pt x="34" y="0"/>
                      <a:pt x="34" y="0"/>
                      <a:pt x="34" y="0"/>
                    </a:cubicBezTo>
                    <a:cubicBezTo>
                      <a:pt x="22" y="0"/>
                      <a:pt x="22" y="0"/>
                      <a:pt x="22" y="0"/>
                    </a:cubicBezTo>
                    <a:cubicBezTo>
                      <a:pt x="11" y="0"/>
                      <a:pt x="0" y="16"/>
                      <a:pt x="0" y="2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8" name="ïṩľiḓé"/>
              <p:cNvSpPr/>
              <p:nvPr/>
            </p:nvSpPr>
            <p:spPr bwMode="auto">
              <a:xfrm>
                <a:off x="3802063" y="4143375"/>
                <a:ext cx="271463" cy="107950"/>
              </a:xfrm>
              <a:custGeom>
                <a:avLst/>
                <a:gdLst>
                  <a:gd name="T0" fmla="*/ 171 w 171"/>
                  <a:gd name="T1" fmla="*/ 41 h 68"/>
                  <a:gd name="T2" fmla="*/ 3 w 171"/>
                  <a:gd name="T3" fmla="*/ 0 h 68"/>
                  <a:gd name="T4" fmla="*/ 0 w 171"/>
                  <a:gd name="T5" fmla="*/ 20 h 68"/>
                  <a:gd name="T6" fmla="*/ 167 w 171"/>
                  <a:gd name="T7" fmla="*/ 68 h 68"/>
                  <a:gd name="T8" fmla="*/ 171 w 171"/>
                  <a:gd name="T9" fmla="*/ 41 h 68"/>
                </a:gdLst>
                <a:ahLst/>
                <a:cxnLst>
                  <a:cxn ang="0">
                    <a:pos x="T0" y="T1"/>
                  </a:cxn>
                  <a:cxn ang="0">
                    <a:pos x="T2" y="T3"/>
                  </a:cxn>
                  <a:cxn ang="0">
                    <a:pos x="T4" y="T5"/>
                  </a:cxn>
                  <a:cxn ang="0">
                    <a:pos x="T6" y="T7"/>
                  </a:cxn>
                  <a:cxn ang="0">
                    <a:pos x="T8" y="T9"/>
                  </a:cxn>
                </a:cxnLst>
                <a:rect l="0" t="0" r="r" b="b"/>
                <a:pathLst>
                  <a:path w="171" h="68">
                    <a:moveTo>
                      <a:pt x="171" y="41"/>
                    </a:moveTo>
                    <a:lnTo>
                      <a:pt x="3" y="0"/>
                    </a:lnTo>
                    <a:lnTo>
                      <a:pt x="0" y="20"/>
                    </a:lnTo>
                    <a:lnTo>
                      <a:pt x="167" y="68"/>
                    </a:lnTo>
                    <a:lnTo>
                      <a:pt x="171" y="4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29" name="ïŝľîdé"/>
              <p:cNvSpPr/>
              <p:nvPr/>
            </p:nvSpPr>
            <p:spPr bwMode="auto">
              <a:xfrm>
                <a:off x="1104900" y="4146550"/>
                <a:ext cx="300038" cy="230188"/>
              </a:xfrm>
              <a:custGeom>
                <a:avLst/>
                <a:gdLst>
                  <a:gd name="T0" fmla="*/ 85 w 91"/>
                  <a:gd name="T1" fmla="*/ 0 h 70"/>
                  <a:gd name="T2" fmla="*/ 0 w 91"/>
                  <a:gd name="T3" fmla="*/ 0 h 70"/>
                  <a:gd name="T4" fmla="*/ 8 w 91"/>
                  <a:gd name="T5" fmla="*/ 12 h 70"/>
                  <a:gd name="T6" fmla="*/ 28 w 91"/>
                  <a:gd name="T7" fmla="*/ 12 h 70"/>
                  <a:gd name="T8" fmla="*/ 39 w 91"/>
                  <a:gd name="T9" fmla="*/ 42 h 70"/>
                  <a:gd name="T10" fmla="*/ 22 w 91"/>
                  <a:gd name="T11" fmla="*/ 61 h 70"/>
                  <a:gd name="T12" fmla="*/ 25 w 91"/>
                  <a:gd name="T13" fmla="*/ 70 h 70"/>
                  <a:gd name="T14" fmla="*/ 91 w 91"/>
                  <a:gd name="T15" fmla="*/ 9 h 70"/>
                  <a:gd name="T16" fmla="*/ 85 w 91"/>
                  <a:gd name="T17" fmla="*/ 0 h 70"/>
                  <a:gd name="T18" fmla="*/ 47 w 91"/>
                  <a:gd name="T19" fmla="*/ 35 h 70"/>
                  <a:gd name="T20" fmla="*/ 39 w 91"/>
                  <a:gd name="T21" fmla="*/ 12 h 70"/>
                  <a:gd name="T22" fmla="*/ 73 w 91"/>
                  <a:gd name="T23" fmla="*/ 12 h 70"/>
                  <a:gd name="T24" fmla="*/ 47 w 91"/>
                  <a:gd name="T25" fmla="*/ 35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91" h="70">
                    <a:moveTo>
                      <a:pt x="85" y="0"/>
                    </a:moveTo>
                    <a:cubicBezTo>
                      <a:pt x="0" y="0"/>
                      <a:pt x="0" y="0"/>
                      <a:pt x="0" y="0"/>
                    </a:cubicBezTo>
                    <a:cubicBezTo>
                      <a:pt x="1" y="5"/>
                      <a:pt x="3" y="12"/>
                      <a:pt x="8" y="12"/>
                    </a:cubicBezTo>
                    <a:cubicBezTo>
                      <a:pt x="28" y="12"/>
                      <a:pt x="28" y="12"/>
                      <a:pt x="28" y="12"/>
                    </a:cubicBezTo>
                    <a:cubicBezTo>
                      <a:pt x="29" y="21"/>
                      <a:pt x="39" y="37"/>
                      <a:pt x="39" y="42"/>
                    </a:cubicBezTo>
                    <a:cubicBezTo>
                      <a:pt x="39" y="45"/>
                      <a:pt x="22" y="55"/>
                      <a:pt x="22" y="61"/>
                    </a:cubicBezTo>
                    <a:cubicBezTo>
                      <a:pt x="22" y="64"/>
                      <a:pt x="24" y="66"/>
                      <a:pt x="25" y="70"/>
                    </a:cubicBezTo>
                    <a:cubicBezTo>
                      <a:pt x="91" y="9"/>
                      <a:pt x="91" y="9"/>
                      <a:pt x="91" y="9"/>
                    </a:cubicBezTo>
                    <a:cubicBezTo>
                      <a:pt x="90" y="4"/>
                      <a:pt x="90" y="0"/>
                      <a:pt x="85" y="0"/>
                    </a:cubicBezTo>
                    <a:close/>
                    <a:moveTo>
                      <a:pt x="47" y="35"/>
                    </a:moveTo>
                    <a:cubicBezTo>
                      <a:pt x="39" y="12"/>
                      <a:pt x="39" y="12"/>
                      <a:pt x="39" y="12"/>
                    </a:cubicBezTo>
                    <a:cubicBezTo>
                      <a:pt x="73" y="12"/>
                      <a:pt x="73" y="12"/>
                      <a:pt x="73" y="12"/>
                    </a:cubicBezTo>
                    <a:lnTo>
                      <a:pt x="47" y="3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0" name="ïs1ïḋe"/>
              <p:cNvSpPr/>
              <p:nvPr/>
            </p:nvSpPr>
            <p:spPr bwMode="auto">
              <a:xfrm>
                <a:off x="1076325" y="3840163"/>
                <a:ext cx="282575" cy="196850"/>
              </a:xfrm>
              <a:custGeom>
                <a:avLst/>
                <a:gdLst>
                  <a:gd name="T0" fmla="*/ 54 w 178"/>
                  <a:gd name="T1" fmla="*/ 103 h 124"/>
                  <a:gd name="T2" fmla="*/ 6 w 178"/>
                  <a:gd name="T3" fmla="*/ 103 h 124"/>
                  <a:gd name="T4" fmla="*/ 6 w 178"/>
                  <a:gd name="T5" fmla="*/ 124 h 124"/>
                  <a:gd name="T6" fmla="*/ 178 w 178"/>
                  <a:gd name="T7" fmla="*/ 118 h 124"/>
                  <a:gd name="T8" fmla="*/ 178 w 178"/>
                  <a:gd name="T9" fmla="*/ 97 h 124"/>
                  <a:gd name="T10" fmla="*/ 112 w 178"/>
                  <a:gd name="T11" fmla="*/ 97 h 124"/>
                  <a:gd name="T12" fmla="*/ 104 w 178"/>
                  <a:gd name="T13" fmla="*/ 25 h 124"/>
                  <a:gd name="T14" fmla="*/ 176 w 178"/>
                  <a:gd name="T15" fmla="*/ 22 h 124"/>
                  <a:gd name="T16" fmla="*/ 176 w 178"/>
                  <a:gd name="T17" fmla="*/ 0 h 124"/>
                  <a:gd name="T18" fmla="*/ 31 w 178"/>
                  <a:gd name="T19" fmla="*/ 6 h 124"/>
                  <a:gd name="T20" fmla="*/ 0 w 178"/>
                  <a:gd name="T21" fmla="*/ 6 h 124"/>
                  <a:gd name="T22" fmla="*/ 0 w 178"/>
                  <a:gd name="T23" fmla="*/ 29 h 124"/>
                  <a:gd name="T24" fmla="*/ 41 w 178"/>
                  <a:gd name="T25" fmla="*/ 27 h 124"/>
                  <a:gd name="T26" fmla="*/ 83 w 178"/>
                  <a:gd name="T27" fmla="*/ 27 h 124"/>
                  <a:gd name="T28" fmla="*/ 87 w 178"/>
                  <a:gd name="T29" fmla="*/ 79 h 124"/>
                  <a:gd name="T30" fmla="*/ 87 w 178"/>
                  <a:gd name="T31" fmla="*/ 101 h 124"/>
                  <a:gd name="T32" fmla="*/ 54 w 178"/>
                  <a:gd name="T33" fmla="*/ 103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8" h="124">
                    <a:moveTo>
                      <a:pt x="54" y="103"/>
                    </a:moveTo>
                    <a:lnTo>
                      <a:pt x="6" y="103"/>
                    </a:lnTo>
                    <a:lnTo>
                      <a:pt x="6" y="124"/>
                    </a:lnTo>
                    <a:lnTo>
                      <a:pt x="178" y="118"/>
                    </a:lnTo>
                    <a:lnTo>
                      <a:pt x="178" y="97"/>
                    </a:lnTo>
                    <a:lnTo>
                      <a:pt x="112" y="97"/>
                    </a:lnTo>
                    <a:lnTo>
                      <a:pt x="104" y="25"/>
                    </a:lnTo>
                    <a:lnTo>
                      <a:pt x="176" y="22"/>
                    </a:lnTo>
                    <a:lnTo>
                      <a:pt x="176" y="0"/>
                    </a:lnTo>
                    <a:lnTo>
                      <a:pt x="31" y="6"/>
                    </a:lnTo>
                    <a:lnTo>
                      <a:pt x="0" y="6"/>
                    </a:lnTo>
                    <a:lnTo>
                      <a:pt x="0" y="29"/>
                    </a:lnTo>
                    <a:lnTo>
                      <a:pt x="41" y="27"/>
                    </a:lnTo>
                    <a:lnTo>
                      <a:pt x="83" y="27"/>
                    </a:lnTo>
                    <a:lnTo>
                      <a:pt x="87" y="79"/>
                    </a:lnTo>
                    <a:lnTo>
                      <a:pt x="87" y="101"/>
                    </a:lnTo>
                    <a:lnTo>
                      <a:pt x="54" y="10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1" name="iŝļíďè"/>
              <p:cNvSpPr/>
              <p:nvPr/>
            </p:nvSpPr>
            <p:spPr bwMode="auto">
              <a:xfrm>
                <a:off x="3822700" y="3895725"/>
                <a:ext cx="287338" cy="198438"/>
              </a:xfrm>
              <a:custGeom>
                <a:avLst/>
                <a:gdLst>
                  <a:gd name="T0" fmla="*/ 7 w 87"/>
                  <a:gd name="T1" fmla="*/ 60 h 60"/>
                  <a:gd name="T2" fmla="*/ 13 w 87"/>
                  <a:gd name="T3" fmla="*/ 60 h 60"/>
                  <a:gd name="T4" fmla="*/ 15 w 87"/>
                  <a:gd name="T5" fmla="*/ 37 h 60"/>
                  <a:gd name="T6" fmla="*/ 87 w 87"/>
                  <a:gd name="T7" fmla="*/ 44 h 60"/>
                  <a:gd name="T8" fmla="*/ 87 w 87"/>
                  <a:gd name="T9" fmla="*/ 33 h 60"/>
                  <a:gd name="T10" fmla="*/ 18 w 87"/>
                  <a:gd name="T11" fmla="*/ 25 h 60"/>
                  <a:gd name="T12" fmla="*/ 17 w 87"/>
                  <a:gd name="T13" fmla="*/ 17 h 60"/>
                  <a:gd name="T14" fmla="*/ 19 w 87"/>
                  <a:gd name="T15" fmla="*/ 0 h 60"/>
                  <a:gd name="T16" fmla="*/ 9 w 87"/>
                  <a:gd name="T17" fmla="*/ 0 h 60"/>
                  <a:gd name="T18" fmla="*/ 5 w 87"/>
                  <a:gd name="T19" fmla="*/ 33 h 60"/>
                  <a:gd name="T20" fmla="*/ 7 w 87"/>
                  <a:gd name="T21" fmla="*/ 6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7" h="60">
                    <a:moveTo>
                      <a:pt x="7" y="60"/>
                    </a:moveTo>
                    <a:cubicBezTo>
                      <a:pt x="13" y="60"/>
                      <a:pt x="13" y="60"/>
                      <a:pt x="13" y="60"/>
                    </a:cubicBezTo>
                    <a:cubicBezTo>
                      <a:pt x="15" y="37"/>
                      <a:pt x="15" y="37"/>
                      <a:pt x="15" y="37"/>
                    </a:cubicBezTo>
                    <a:cubicBezTo>
                      <a:pt x="87" y="44"/>
                      <a:pt x="87" y="44"/>
                      <a:pt x="87" y="44"/>
                    </a:cubicBezTo>
                    <a:cubicBezTo>
                      <a:pt x="87" y="33"/>
                      <a:pt x="87" y="33"/>
                      <a:pt x="87" y="33"/>
                    </a:cubicBezTo>
                    <a:cubicBezTo>
                      <a:pt x="18" y="25"/>
                      <a:pt x="18" y="25"/>
                      <a:pt x="18" y="25"/>
                    </a:cubicBezTo>
                    <a:cubicBezTo>
                      <a:pt x="17" y="17"/>
                      <a:pt x="17" y="17"/>
                      <a:pt x="17" y="17"/>
                    </a:cubicBezTo>
                    <a:cubicBezTo>
                      <a:pt x="19" y="0"/>
                      <a:pt x="19" y="0"/>
                      <a:pt x="19" y="0"/>
                    </a:cubicBezTo>
                    <a:cubicBezTo>
                      <a:pt x="9" y="0"/>
                      <a:pt x="9" y="0"/>
                      <a:pt x="9" y="0"/>
                    </a:cubicBezTo>
                    <a:cubicBezTo>
                      <a:pt x="6" y="10"/>
                      <a:pt x="7" y="22"/>
                      <a:pt x="5" y="33"/>
                    </a:cubicBezTo>
                    <a:cubicBezTo>
                      <a:pt x="5" y="39"/>
                      <a:pt x="0" y="60"/>
                      <a:pt x="7" y="6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2" name="ïṩḻiďè"/>
              <p:cNvSpPr/>
              <p:nvPr/>
            </p:nvSpPr>
            <p:spPr bwMode="auto">
              <a:xfrm>
                <a:off x="3852863" y="3602038"/>
                <a:ext cx="276225" cy="220663"/>
              </a:xfrm>
              <a:custGeom>
                <a:avLst/>
                <a:gdLst>
                  <a:gd name="T0" fmla="*/ 0 w 84"/>
                  <a:gd name="T1" fmla="*/ 67 h 67"/>
                  <a:gd name="T2" fmla="*/ 47 w 84"/>
                  <a:gd name="T3" fmla="*/ 43 h 67"/>
                  <a:gd name="T4" fmla="*/ 53 w 84"/>
                  <a:gd name="T5" fmla="*/ 43 h 67"/>
                  <a:gd name="T6" fmla="*/ 84 w 84"/>
                  <a:gd name="T7" fmla="*/ 45 h 67"/>
                  <a:gd name="T8" fmla="*/ 84 w 84"/>
                  <a:gd name="T9" fmla="*/ 37 h 67"/>
                  <a:gd name="T10" fmla="*/ 49 w 84"/>
                  <a:gd name="T11" fmla="*/ 32 h 67"/>
                  <a:gd name="T12" fmla="*/ 5 w 84"/>
                  <a:gd name="T13" fmla="*/ 0 h 67"/>
                  <a:gd name="T14" fmla="*/ 4 w 84"/>
                  <a:gd name="T15" fmla="*/ 11 h 67"/>
                  <a:gd name="T16" fmla="*/ 35 w 84"/>
                  <a:gd name="T17" fmla="*/ 36 h 67"/>
                  <a:gd name="T18" fmla="*/ 0 w 84"/>
                  <a:gd name="T19" fmla="*/ 55 h 67"/>
                  <a:gd name="T20" fmla="*/ 0 w 84"/>
                  <a:gd name="T21" fmla="*/ 67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4" h="67">
                    <a:moveTo>
                      <a:pt x="0" y="67"/>
                    </a:moveTo>
                    <a:cubicBezTo>
                      <a:pt x="5" y="64"/>
                      <a:pt x="42" y="43"/>
                      <a:pt x="47" y="43"/>
                    </a:cubicBezTo>
                    <a:cubicBezTo>
                      <a:pt x="53" y="43"/>
                      <a:pt x="53" y="43"/>
                      <a:pt x="53" y="43"/>
                    </a:cubicBezTo>
                    <a:cubicBezTo>
                      <a:pt x="84" y="45"/>
                      <a:pt x="84" y="45"/>
                      <a:pt x="84" y="45"/>
                    </a:cubicBezTo>
                    <a:cubicBezTo>
                      <a:pt x="84" y="37"/>
                      <a:pt x="84" y="37"/>
                      <a:pt x="84" y="37"/>
                    </a:cubicBezTo>
                    <a:cubicBezTo>
                      <a:pt x="84" y="30"/>
                      <a:pt x="57" y="32"/>
                      <a:pt x="49" y="32"/>
                    </a:cubicBezTo>
                    <a:cubicBezTo>
                      <a:pt x="5" y="0"/>
                      <a:pt x="5" y="0"/>
                      <a:pt x="5" y="0"/>
                    </a:cubicBezTo>
                    <a:cubicBezTo>
                      <a:pt x="4" y="11"/>
                      <a:pt x="4" y="11"/>
                      <a:pt x="4" y="11"/>
                    </a:cubicBezTo>
                    <a:cubicBezTo>
                      <a:pt x="4" y="16"/>
                      <a:pt x="31" y="30"/>
                      <a:pt x="35" y="36"/>
                    </a:cubicBezTo>
                    <a:cubicBezTo>
                      <a:pt x="0" y="55"/>
                      <a:pt x="0" y="55"/>
                      <a:pt x="0" y="55"/>
                    </a:cubicBezTo>
                    <a:lnTo>
                      <a:pt x="0"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3" name="íṧ1iḍé"/>
              <p:cNvSpPr/>
              <p:nvPr/>
            </p:nvSpPr>
            <p:spPr bwMode="auto">
              <a:xfrm>
                <a:off x="1082675" y="3568700"/>
                <a:ext cx="273050" cy="185738"/>
              </a:xfrm>
              <a:custGeom>
                <a:avLst/>
                <a:gdLst>
                  <a:gd name="T0" fmla="*/ 19 w 83"/>
                  <a:gd name="T1" fmla="*/ 56 h 56"/>
                  <a:gd name="T2" fmla="*/ 26 w 83"/>
                  <a:gd name="T3" fmla="*/ 56 h 56"/>
                  <a:gd name="T4" fmla="*/ 59 w 83"/>
                  <a:gd name="T5" fmla="*/ 13 h 56"/>
                  <a:gd name="T6" fmla="*/ 64 w 83"/>
                  <a:gd name="T7" fmla="*/ 13 h 56"/>
                  <a:gd name="T8" fmla="*/ 74 w 83"/>
                  <a:gd name="T9" fmla="*/ 25 h 56"/>
                  <a:gd name="T10" fmla="*/ 74 w 83"/>
                  <a:gd name="T11" fmla="*/ 34 h 56"/>
                  <a:gd name="T12" fmla="*/ 62 w 83"/>
                  <a:gd name="T13" fmla="*/ 44 h 56"/>
                  <a:gd name="T14" fmla="*/ 62 w 83"/>
                  <a:gd name="T15" fmla="*/ 56 h 56"/>
                  <a:gd name="T16" fmla="*/ 83 w 83"/>
                  <a:gd name="T17" fmla="*/ 36 h 56"/>
                  <a:gd name="T18" fmla="*/ 83 w 83"/>
                  <a:gd name="T19" fmla="*/ 22 h 56"/>
                  <a:gd name="T20" fmla="*/ 62 w 83"/>
                  <a:gd name="T21" fmla="*/ 3 h 56"/>
                  <a:gd name="T22" fmla="*/ 58 w 83"/>
                  <a:gd name="T23" fmla="*/ 3 h 56"/>
                  <a:gd name="T24" fmla="*/ 22 w 83"/>
                  <a:gd name="T25" fmla="*/ 46 h 56"/>
                  <a:gd name="T26" fmla="*/ 10 w 83"/>
                  <a:gd name="T27" fmla="*/ 33 h 56"/>
                  <a:gd name="T28" fmla="*/ 10 w 83"/>
                  <a:gd name="T29" fmla="*/ 27 h 56"/>
                  <a:gd name="T30" fmla="*/ 25 w 83"/>
                  <a:gd name="T31" fmla="*/ 12 h 56"/>
                  <a:gd name="T32" fmla="*/ 25 w 83"/>
                  <a:gd name="T33" fmla="*/ 0 h 56"/>
                  <a:gd name="T34" fmla="*/ 0 w 83"/>
                  <a:gd name="T35" fmla="*/ 33 h 56"/>
                  <a:gd name="T36" fmla="*/ 19 w 83"/>
                  <a:gd name="T37" fmla="*/ 56 h 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3" h="56">
                    <a:moveTo>
                      <a:pt x="19" y="56"/>
                    </a:moveTo>
                    <a:cubicBezTo>
                      <a:pt x="26" y="56"/>
                      <a:pt x="26" y="56"/>
                      <a:pt x="26" y="56"/>
                    </a:cubicBezTo>
                    <a:cubicBezTo>
                      <a:pt x="48" y="56"/>
                      <a:pt x="45" y="13"/>
                      <a:pt x="59" y="13"/>
                    </a:cubicBezTo>
                    <a:cubicBezTo>
                      <a:pt x="64" y="13"/>
                      <a:pt x="64" y="13"/>
                      <a:pt x="64" y="13"/>
                    </a:cubicBezTo>
                    <a:cubicBezTo>
                      <a:pt x="68" y="13"/>
                      <a:pt x="74" y="22"/>
                      <a:pt x="74" y="25"/>
                    </a:cubicBezTo>
                    <a:cubicBezTo>
                      <a:pt x="74" y="34"/>
                      <a:pt x="74" y="34"/>
                      <a:pt x="74" y="34"/>
                    </a:cubicBezTo>
                    <a:cubicBezTo>
                      <a:pt x="74" y="40"/>
                      <a:pt x="68" y="44"/>
                      <a:pt x="62" y="44"/>
                    </a:cubicBezTo>
                    <a:cubicBezTo>
                      <a:pt x="62" y="56"/>
                      <a:pt x="62" y="56"/>
                      <a:pt x="62" y="56"/>
                    </a:cubicBezTo>
                    <a:cubicBezTo>
                      <a:pt x="72" y="56"/>
                      <a:pt x="83" y="46"/>
                      <a:pt x="83" y="36"/>
                    </a:cubicBezTo>
                    <a:cubicBezTo>
                      <a:pt x="83" y="22"/>
                      <a:pt x="83" y="22"/>
                      <a:pt x="83" y="22"/>
                    </a:cubicBezTo>
                    <a:cubicBezTo>
                      <a:pt x="83" y="12"/>
                      <a:pt x="73" y="3"/>
                      <a:pt x="62" y="3"/>
                    </a:cubicBezTo>
                    <a:cubicBezTo>
                      <a:pt x="58" y="3"/>
                      <a:pt x="58" y="3"/>
                      <a:pt x="58" y="3"/>
                    </a:cubicBezTo>
                    <a:cubicBezTo>
                      <a:pt x="32" y="3"/>
                      <a:pt x="42" y="46"/>
                      <a:pt x="22" y="46"/>
                    </a:cubicBezTo>
                    <a:cubicBezTo>
                      <a:pt x="14" y="46"/>
                      <a:pt x="10" y="40"/>
                      <a:pt x="10" y="33"/>
                    </a:cubicBezTo>
                    <a:cubicBezTo>
                      <a:pt x="10" y="27"/>
                      <a:pt x="10" y="27"/>
                      <a:pt x="10" y="27"/>
                    </a:cubicBezTo>
                    <a:cubicBezTo>
                      <a:pt x="10" y="18"/>
                      <a:pt x="16" y="12"/>
                      <a:pt x="25" y="12"/>
                    </a:cubicBezTo>
                    <a:cubicBezTo>
                      <a:pt x="25" y="0"/>
                      <a:pt x="25" y="0"/>
                      <a:pt x="25" y="0"/>
                    </a:cubicBezTo>
                    <a:cubicBezTo>
                      <a:pt x="8" y="0"/>
                      <a:pt x="0" y="14"/>
                      <a:pt x="0" y="33"/>
                    </a:cubicBezTo>
                    <a:cubicBezTo>
                      <a:pt x="0" y="44"/>
                      <a:pt x="8" y="56"/>
                      <a:pt x="19" y="5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4" name="isliḓè"/>
              <p:cNvSpPr/>
              <p:nvPr/>
            </p:nvSpPr>
            <p:spPr bwMode="auto">
              <a:xfrm>
                <a:off x="2108200" y="1498600"/>
                <a:ext cx="333375" cy="415925"/>
              </a:xfrm>
              <a:custGeom>
                <a:avLst/>
                <a:gdLst>
                  <a:gd name="T0" fmla="*/ 9 w 101"/>
                  <a:gd name="T1" fmla="*/ 58 h 126"/>
                  <a:gd name="T2" fmla="*/ 0 w 101"/>
                  <a:gd name="T3" fmla="*/ 85 h 126"/>
                  <a:gd name="T4" fmla="*/ 29 w 101"/>
                  <a:gd name="T5" fmla="*/ 119 h 126"/>
                  <a:gd name="T6" fmla="*/ 36 w 101"/>
                  <a:gd name="T7" fmla="*/ 92 h 126"/>
                  <a:gd name="T8" fmla="*/ 46 w 101"/>
                  <a:gd name="T9" fmla="*/ 113 h 126"/>
                  <a:gd name="T10" fmla="*/ 86 w 101"/>
                  <a:gd name="T11" fmla="*/ 94 h 126"/>
                  <a:gd name="T12" fmla="*/ 81 w 101"/>
                  <a:gd name="T13" fmla="*/ 83 h 126"/>
                  <a:gd name="T14" fmla="*/ 101 w 101"/>
                  <a:gd name="T15" fmla="*/ 52 h 126"/>
                  <a:gd name="T16" fmla="*/ 95 w 101"/>
                  <a:gd name="T17" fmla="*/ 49 h 126"/>
                  <a:gd name="T18" fmla="*/ 67 w 101"/>
                  <a:gd name="T19" fmla="*/ 34 h 126"/>
                  <a:gd name="T20" fmla="*/ 65 w 101"/>
                  <a:gd name="T21" fmla="*/ 14 h 126"/>
                  <a:gd name="T22" fmla="*/ 46 w 101"/>
                  <a:gd name="T23" fmla="*/ 20 h 126"/>
                  <a:gd name="T24" fmla="*/ 45 w 101"/>
                  <a:gd name="T25" fmla="*/ 24 h 126"/>
                  <a:gd name="T26" fmla="*/ 39 w 101"/>
                  <a:gd name="T27" fmla="*/ 27 h 126"/>
                  <a:gd name="T28" fmla="*/ 39 w 101"/>
                  <a:gd name="T29" fmla="*/ 2 h 126"/>
                  <a:gd name="T30" fmla="*/ 35 w 101"/>
                  <a:gd name="T31" fmla="*/ 0 h 126"/>
                  <a:gd name="T32" fmla="*/ 32 w 101"/>
                  <a:gd name="T33" fmla="*/ 3 h 126"/>
                  <a:gd name="T34" fmla="*/ 24 w 101"/>
                  <a:gd name="T35" fmla="*/ 40 h 126"/>
                  <a:gd name="T36" fmla="*/ 37 w 101"/>
                  <a:gd name="T37" fmla="*/ 49 h 126"/>
                  <a:gd name="T38" fmla="*/ 43 w 101"/>
                  <a:gd name="T39" fmla="*/ 42 h 126"/>
                  <a:gd name="T40" fmla="*/ 38 w 101"/>
                  <a:gd name="T41" fmla="*/ 64 h 126"/>
                  <a:gd name="T42" fmla="*/ 27 w 101"/>
                  <a:gd name="T43" fmla="*/ 90 h 126"/>
                  <a:gd name="T44" fmla="*/ 24 w 101"/>
                  <a:gd name="T45" fmla="*/ 71 h 126"/>
                  <a:gd name="T46" fmla="*/ 15 w 101"/>
                  <a:gd name="T47" fmla="*/ 64 h 126"/>
                  <a:gd name="T48" fmla="*/ 73 w 101"/>
                  <a:gd name="T49" fmla="*/ 92 h 126"/>
                  <a:gd name="T50" fmla="*/ 52 w 101"/>
                  <a:gd name="T51" fmla="*/ 94 h 126"/>
                  <a:gd name="T52" fmla="*/ 54 w 101"/>
                  <a:gd name="T53" fmla="*/ 77 h 126"/>
                  <a:gd name="T54" fmla="*/ 58 w 101"/>
                  <a:gd name="T55" fmla="*/ 85 h 126"/>
                  <a:gd name="T56" fmla="*/ 63 w 101"/>
                  <a:gd name="T57" fmla="*/ 88 h 126"/>
                  <a:gd name="T58" fmla="*/ 64 w 101"/>
                  <a:gd name="T59" fmla="*/ 94 h 126"/>
                  <a:gd name="T60" fmla="*/ 69 w 101"/>
                  <a:gd name="T61" fmla="*/ 91 h 126"/>
                  <a:gd name="T62" fmla="*/ 67 w 101"/>
                  <a:gd name="T63" fmla="*/ 83 h 126"/>
                  <a:gd name="T64" fmla="*/ 63 w 101"/>
                  <a:gd name="T65" fmla="*/ 80 h 126"/>
                  <a:gd name="T66" fmla="*/ 61 w 101"/>
                  <a:gd name="T67" fmla="*/ 73 h 126"/>
                  <a:gd name="T68" fmla="*/ 64 w 101"/>
                  <a:gd name="T69" fmla="*/ 70 h 126"/>
                  <a:gd name="T70" fmla="*/ 67 w 101"/>
                  <a:gd name="T71" fmla="*/ 46 h 126"/>
                  <a:gd name="T72" fmla="*/ 67 w 101"/>
                  <a:gd name="T73" fmla="*/ 63 h 126"/>
                  <a:gd name="T74" fmla="*/ 58 w 101"/>
                  <a:gd name="T75" fmla="*/ 60 h 126"/>
                  <a:gd name="T76" fmla="*/ 52 w 101"/>
                  <a:gd name="T77" fmla="*/ 54 h 126"/>
                  <a:gd name="T78" fmla="*/ 55 w 101"/>
                  <a:gd name="T79" fmla="*/ 66 h 126"/>
                  <a:gd name="T80" fmla="*/ 51 w 101"/>
                  <a:gd name="T81" fmla="*/ 73 h 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1" h="126">
                    <a:moveTo>
                      <a:pt x="15" y="64"/>
                    </a:moveTo>
                    <a:cubicBezTo>
                      <a:pt x="15" y="62"/>
                      <a:pt x="13" y="58"/>
                      <a:pt x="9" y="58"/>
                    </a:cubicBezTo>
                    <a:cubicBezTo>
                      <a:pt x="3" y="58"/>
                      <a:pt x="0" y="71"/>
                      <a:pt x="0" y="77"/>
                    </a:cubicBezTo>
                    <a:cubicBezTo>
                      <a:pt x="0" y="85"/>
                      <a:pt x="0" y="85"/>
                      <a:pt x="0" y="85"/>
                    </a:cubicBezTo>
                    <a:cubicBezTo>
                      <a:pt x="0" y="93"/>
                      <a:pt x="14" y="117"/>
                      <a:pt x="18" y="123"/>
                    </a:cubicBezTo>
                    <a:cubicBezTo>
                      <a:pt x="21" y="126"/>
                      <a:pt x="27" y="121"/>
                      <a:pt x="29" y="119"/>
                    </a:cubicBezTo>
                    <a:cubicBezTo>
                      <a:pt x="29" y="105"/>
                      <a:pt x="22" y="94"/>
                      <a:pt x="35" y="97"/>
                    </a:cubicBezTo>
                    <a:cubicBezTo>
                      <a:pt x="36" y="92"/>
                      <a:pt x="36" y="92"/>
                      <a:pt x="36" y="92"/>
                    </a:cubicBezTo>
                    <a:cubicBezTo>
                      <a:pt x="39" y="92"/>
                      <a:pt x="39" y="92"/>
                      <a:pt x="39" y="92"/>
                    </a:cubicBezTo>
                    <a:cubicBezTo>
                      <a:pt x="46" y="113"/>
                      <a:pt x="46" y="113"/>
                      <a:pt x="46" y="113"/>
                    </a:cubicBezTo>
                    <a:cubicBezTo>
                      <a:pt x="49" y="115"/>
                      <a:pt x="74" y="109"/>
                      <a:pt x="80" y="105"/>
                    </a:cubicBezTo>
                    <a:cubicBezTo>
                      <a:pt x="83" y="101"/>
                      <a:pt x="86" y="100"/>
                      <a:pt x="86" y="94"/>
                    </a:cubicBezTo>
                    <a:cubicBezTo>
                      <a:pt x="86" y="92"/>
                      <a:pt x="86" y="92"/>
                      <a:pt x="86" y="92"/>
                    </a:cubicBezTo>
                    <a:cubicBezTo>
                      <a:pt x="86" y="86"/>
                      <a:pt x="81" y="90"/>
                      <a:pt x="81" y="83"/>
                    </a:cubicBezTo>
                    <a:cubicBezTo>
                      <a:pt x="81" y="66"/>
                      <a:pt x="81" y="66"/>
                      <a:pt x="81" y="66"/>
                    </a:cubicBezTo>
                    <a:cubicBezTo>
                      <a:pt x="81" y="54"/>
                      <a:pt x="101" y="62"/>
                      <a:pt x="101" y="52"/>
                    </a:cubicBezTo>
                    <a:cubicBezTo>
                      <a:pt x="101" y="50"/>
                      <a:pt x="99" y="49"/>
                      <a:pt x="97" y="49"/>
                    </a:cubicBezTo>
                    <a:cubicBezTo>
                      <a:pt x="95" y="49"/>
                      <a:pt x="95" y="49"/>
                      <a:pt x="95" y="49"/>
                    </a:cubicBezTo>
                    <a:cubicBezTo>
                      <a:pt x="92" y="49"/>
                      <a:pt x="88" y="55"/>
                      <a:pt x="78" y="55"/>
                    </a:cubicBezTo>
                    <a:cubicBezTo>
                      <a:pt x="77" y="48"/>
                      <a:pt x="75" y="34"/>
                      <a:pt x="67" y="34"/>
                    </a:cubicBezTo>
                    <a:cubicBezTo>
                      <a:pt x="63" y="34"/>
                      <a:pt x="63" y="34"/>
                      <a:pt x="63" y="34"/>
                    </a:cubicBezTo>
                    <a:cubicBezTo>
                      <a:pt x="65" y="14"/>
                      <a:pt x="65" y="14"/>
                      <a:pt x="65" y="14"/>
                    </a:cubicBezTo>
                    <a:cubicBezTo>
                      <a:pt x="64" y="12"/>
                      <a:pt x="62" y="11"/>
                      <a:pt x="60" y="11"/>
                    </a:cubicBezTo>
                    <a:cubicBezTo>
                      <a:pt x="53" y="11"/>
                      <a:pt x="49" y="15"/>
                      <a:pt x="46" y="20"/>
                    </a:cubicBezTo>
                    <a:cubicBezTo>
                      <a:pt x="45" y="21"/>
                      <a:pt x="45" y="21"/>
                      <a:pt x="45" y="21"/>
                    </a:cubicBezTo>
                    <a:cubicBezTo>
                      <a:pt x="45" y="24"/>
                      <a:pt x="45" y="24"/>
                      <a:pt x="45" y="24"/>
                    </a:cubicBezTo>
                    <a:cubicBezTo>
                      <a:pt x="42" y="25"/>
                      <a:pt x="42" y="25"/>
                      <a:pt x="42" y="25"/>
                    </a:cubicBezTo>
                    <a:cubicBezTo>
                      <a:pt x="39" y="27"/>
                      <a:pt x="39" y="27"/>
                      <a:pt x="39" y="27"/>
                    </a:cubicBezTo>
                    <a:cubicBezTo>
                      <a:pt x="40" y="3"/>
                      <a:pt x="40" y="3"/>
                      <a:pt x="40" y="3"/>
                    </a:cubicBezTo>
                    <a:cubicBezTo>
                      <a:pt x="39" y="2"/>
                      <a:pt x="39" y="2"/>
                      <a:pt x="39" y="2"/>
                    </a:cubicBezTo>
                    <a:cubicBezTo>
                      <a:pt x="37" y="0"/>
                      <a:pt x="37" y="0"/>
                      <a:pt x="37" y="0"/>
                    </a:cubicBezTo>
                    <a:cubicBezTo>
                      <a:pt x="35" y="0"/>
                      <a:pt x="35" y="0"/>
                      <a:pt x="35" y="0"/>
                    </a:cubicBezTo>
                    <a:cubicBezTo>
                      <a:pt x="33" y="2"/>
                      <a:pt x="33" y="2"/>
                      <a:pt x="33" y="2"/>
                    </a:cubicBezTo>
                    <a:cubicBezTo>
                      <a:pt x="32" y="3"/>
                      <a:pt x="32" y="3"/>
                      <a:pt x="32" y="3"/>
                    </a:cubicBezTo>
                    <a:cubicBezTo>
                      <a:pt x="26" y="13"/>
                      <a:pt x="24" y="15"/>
                      <a:pt x="24" y="31"/>
                    </a:cubicBezTo>
                    <a:cubicBezTo>
                      <a:pt x="24" y="40"/>
                      <a:pt x="24" y="40"/>
                      <a:pt x="24" y="40"/>
                    </a:cubicBezTo>
                    <a:cubicBezTo>
                      <a:pt x="24" y="44"/>
                      <a:pt x="25" y="44"/>
                      <a:pt x="26" y="48"/>
                    </a:cubicBezTo>
                    <a:cubicBezTo>
                      <a:pt x="37" y="49"/>
                      <a:pt x="37" y="49"/>
                      <a:pt x="37" y="49"/>
                    </a:cubicBezTo>
                    <a:cubicBezTo>
                      <a:pt x="42" y="41"/>
                      <a:pt x="42" y="41"/>
                      <a:pt x="42" y="41"/>
                    </a:cubicBezTo>
                    <a:cubicBezTo>
                      <a:pt x="43" y="42"/>
                      <a:pt x="43" y="42"/>
                      <a:pt x="43" y="42"/>
                    </a:cubicBezTo>
                    <a:cubicBezTo>
                      <a:pt x="43" y="46"/>
                      <a:pt x="43" y="46"/>
                      <a:pt x="43" y="46"/>
                    </a:cubicBezTo>
                    <a:cubicBezTo>
                      <a:pt x="43" y="53"/>
                      <a:pt x="39" y="55"/>
                      <a:pt x="38" y="64"/>
                    </a:cubicBezTo>
                    <a:cubicBezTo>
                      <a:pt x="37" y="72"/>
                      <a:pt x="36" y="79"/>
                      <a:pt x="36" y="86"/>
                    </a:cubicBezTo>
                    <a:cubicBezTo>
                      <a:pt x="27" y="90"/>
                      <a:pt x="27" y="90"/>
                      <a:pt x="27" y="90"/>
                    </a:cubicBezTo>
                    <a:cubicBezTo>
                      <a:pt x="27" y="71"/>
                      <a:pt x="27" y="71"/>
                      <a:pt x="27" y="71"/>
                    </a:cubicBezTo>
                    <a:cubicBezTo>
                      <a:pt x="24" y="71"/>
                      <a:pt x="24" y="71"/>
                      <a:pt x="24" y="71"/>
                    </a:cubicBezTo>
                    <a:cubicBezTo>
                      <a:pt x="20" y="107"/>
                      <a:pt x="20" y="107"/>
                      <a:pt x="20" y="107"/>
                    </a:cubicBezTo>
                    <a:cubicBezTo>
                      <a:pt x="13" y="97"/>
                      <a:pt x="15" y="79"/>
                      <a:pt x="15" y="64"/>
                    </a:cubicBezTo>
                    <a:close/>
                    <a:moveTo>
                      <a:pt x="73" y="66"/>
                    </a:moveTo>
                    <a:cubicBezTo>
                      <a:pt x="73" y="92"/>
                      <a:pt x="73" y="92"/>
                      <a:pt x="73" y="92"/>
                    </a:cubicBezTo>
                    <a:cubicBezTo>
                      <a:pt x="73" y="98"/>
                      <a:pt x="61" y="101"/>
                      <a:pt x="55" y="103"/>
                    </a:cubicBezTo>
                    <a:cubicBezTo>
                      <a:pt x="52" y="94"/>
                      <a:pt x="52" y="94"/>
                      <a:pt x="52" y="94"/>
                    </a:cubicBezTo>
                    <a:cubicBezTo>
                      <a:pt x="52" y="79"/>
                      <a:pt x="52" y="79"/>
                      <a:pt x="52" y="79"/>
                    </a:cubicBezTo>
                    <a:cubicBezTo>
                      <a:pt x="54" y="77"/>
                      <a:pt x="54" y="77"/>
                      <a:pt x="54" y="77"/>
                    </a:cubicBezTo>
                    <a:cubicBezTo>
                      <a:pt x="57" y="77"/>
                      <a:pt x="57" y="77"/>
                      <a:pt x="57" y="77"/>
                    </a:cubicBezTo>
                    <a:cubicBezTo>
                      <a:pt x="58" y="85"/>
                      <a:pt x="58" y="85"/>
                      <a:pt x="58" y="85"/>
                    </a:cubicBezTo>
                    <a:cubicBezTo>
                      <a:pt x="60" y="86"/>
                      <a:pt x="60" y="86"/>
                      <a:pt x="60" y="86"/>
                    </a:cubicBezTo>
                    <a:cubicBezTo>
                      <a:pt x="63" y="88"/>
                      <a:pt x="63" y="88"/>
                      <a:pt x="63" y="88"/>
                    </a:cubicBezTo>
                    <a:cubicBezTo>
                      <a:pt x="64" y="92"/>
                      <a:pt x="64" y="92"/>
                      <a:pt x="64" y="92"/>
                    </a:cubicBezTo>
                    <a:cubicBezTo>
                      <a:pt x="64" y="94"/>
                      <a:pt x="64" y="94"/>
                      <a:pt x="64" y="94"/>
                    </a:cubicBezTo>
                    <a:cubicBezTo>
                      <a:pt x="67" y="92"/>
                      <a:pt x="67" y="92"/>
                      <a:pt x="67" y="92"/>
                    </a:cubicBezTo>
                    <a:cubicBezTo>
                      <a:pt x="69" y="91"/>
                      <a:pt x="69" y="91"/>
                      <a:pt x="69" y="91"/>
                    </a:cubicBezTo>
                    <a:cubicBezTo>
                      <a:pt x="69" y="85"/>
                      <a:pt x="69" y="85"/>
                      <a:pt x="69" y="85"/>
                    </a:cubicBezTo>
                    <a:cubicBezTo>
                      <a:pt x="67" y="83"/>
                      <a:pt x="67" y="83"/>
                      <a:pt x="67" y="83"/>
                    </a:cubicBezTo>
                    <a:cubicBezTo>
                      <a:pt x="66" y="82"/>
                      <a:pt x="66" y="82"/>
                      <a:pt x="66" y="82"/>
                    </a:cubicBezTo>
                    <a:cubicBezTo>
                      <a:pt x="63" y="80"/>
                      <a:pt x="63" y="80"/>
                      <a:pt x="63" y="80"/>
                    </a:cubicBezTo>
                    <a:cubicBezTo>
                      <a:pt x="61" y="77"/>
                      <a:pt x="61" y="77"/>
                      <a:pt x="61" y="77"/>
                    </a:cubicBezTo>
                    <a:cubicBezTo>
                      <a:pt x="61" y="73"/>
                      <a:pt x="61" y="73"/>
                      <a:pt x="61" y="73"/>
                    </a:cubicBezTo>
                    <a:cubicBezTo>
                      <a:pt x="63" y="71"/>
                      <a:pt x="63" y="71"/>
                      <a:pt x="63" y="71"/>
                    </a:cubicBezTo>
                    <a:cubicBezTo>
                      <a:pt x="64" y="70"/>
                      <a:pt x="64" y="70"/>
                      <a:pt x="64" y="70"/>
                    </a:cubicBezTo>
                    <a:lnTo>
                      <a:pt x="73" y="66"/>
                    </a:lnTo>
                    <a:close/>
                    <a:moveTo>
                      <a:pt x="67" y="46"/>
                    </a:moveTo>
                    <a:cubicBezTo>
                      <a:pt x="70" y="46"/>
                      <a:pt x="72" y="54"/>
                      <a:pt x="72" y="58"/>
                    </a:cubicBezTo>
                    <a:cubicBezTo>
                      <a:pt x="72" y="62"/>
                      <a:pt x="71" y="63"/>
                      <a:pt x="67" y="63"/>
                    </a:cubicBezTo>
                    <a:cubicBezTo>
                      <a:pt x="66" y="63"/>
                      <a:pt x="66" y="63"/>
                      <a:pt x="66" y="63"/>
                    </a:cubicBezTo>
                    <a:cubicBezTo>
                      <a:pt x="61" y="63"/>
                      <a:pt x="63" y="60"/>
                      <a:pt x="58" y="60"/>
                    </a:cubicBezTo>
                    <a:cubicBezTo>
                      <a:pt x="54" y="60"/>
                      <a:pt x="54" y="60"/>
                      <a:pt x="54" y="60"/>
                    </a:cubicBezTo>
                    <a:cubicBezTo>
                      <a:pt x="52" y="54"/>
                      <a:pt x="52" y="54"/>
                      <a:pt x="52" y="54"/>
                    </a:cubicBezTo>
                    <a:cubicBezTo>
                      <a:pt x="55" y="52"/>
                      <a:pt x="65" y="46"/>
                      <a:pt x="67" y="46"/>
                    </a:cubicBezTo>
                    <a:close/>
                    <a:moveTo>
                      <a:pt x="55" y="66"/>
                    </a:moveTo>
                    <a:cubicBezTo>
                      <a:pt x="58" y="66"/>
                      <a:pt x="60" y="66"/>
                      <a:pt x="60" y="68"/>
                    </a:cubicBezTo>
                    <a:cubicBezTo>
                      <a:pt x="60" y="72"/>
                      <a:pt x="55" y="73"/>
                      <a:pt x="51" y="73"/>
                    </a:cubicBezTo>
                    <a:cubicBezTo>
                      <a:pt x="51" y="68"/>
                      <a:pt x="50" y="66"/>
                      <a:pt x="55"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5" name="iṣḻîde"/>
              <p:cNvSpPr/>
              <p:nvPr/>
            </p:nvSpPr>
            <p:spPr bwMode="auto">
              <a:xfrm>
                <a:off x="3360738" y="1963738"/>
                <a:ext cx="211138" cy="171450"/>
              </a:xfrm>
              <a:custGeom>
                <a:avLst/>
                <a:gdLst>
                  <a:gd name="T0" fmla="*/ 30 w 64"/>
                  <a:gd name="T1" fmla="*/ 27 h 52"/>
                  <a:gd name="T2" fmla="*/ 17 w 64"/>
                  <a:gd name="T3" fmla="*/ 37 h 52"/>
                  <a:gd name="T4" fmla="*/ 9 w 64"/>
                  <a:gd name="T5" fmla="*/ 37 h 52"/>
                  <a:gd name="T6" fmla="*/ 5 w 64"/>
                  <a:gd name="T7" fmla="*/ 31 h 52"/>
                  <a:gd name="T8" fmla="*/ 3 w 64"/>
                  <a:gd name="T9" fmla="*/ 32 h 52"/>
                  <a:gd name="T10" fmla="*/ 11 w 64"/>
                  <a:gd name="T11" fmla="*/ 47 h 52"/>
                  <a:gd name="T12" fmla="*/ 37 w 64"/>
                  <a:gd name="T13" fmla="*/ 36 h 52"/>
                  <a:gd name="T14" fmla="*/ 58 w 64"/>
                  <a:gd name="T15" fmla="*/ 52 h 52"/>
                  <a:gd name="T16" fmla="*/ 63 w 64"/>
                  <a:gd name="T17" fmla="*/ 49 h 52"/>
                  <a:gd name="T18" fmla="*/ 43 w 64"/>
                  <a:gd name="T19" fmla="*/ 25 h 52"/>
                  <a:gd name="T20" fmla="*/ 64 w 64"/>
                  <a:gd name="T21" fmla="*/ 14 h 52"/>
                  <a:gd name="T22" fmla="*/ 64 w 64"/>
                  <a:gd name="T23" fmla="*/ 12 h 52"/>
                  <a:gd name="T24" fmla="*/ 48 w 64"/>
                  <a:gd name="T25" fmla="*/ 0 h 52"/>
                  <a:gd name="T26" fmla="*/ 46 w 64"/>
                  <a:gd name="T27" fmla="*/ 3 h 52"/>
                  <a:gd name="T28" fmla="*/ 48 w 64"/>
                  <a:gd name="T29" fmla="*/ 9 h 52"/>
                  <a:gd name="T30" fmla="*/ 54 w 64"/>
                  <a:gd name="T31" fmla="*/ 11 h 52"/>
                  <a:gd name="T32" fmla="*/ 37 w 64"/>
                  <a:gd name="T33" fmla="*/ 17 h 52"/>
                  <a:gd name="T34" fmla="*/ 37 w 64"/>
                  <a:gd name="T35" fmla="*/ 22 h 52"/>
                  <a:gd name="T36" fmla="*/ 0 w 64"/>
                  <a:gd name="T37" fmla="*/ 2 h 52"/>
                  <a:gd name="T38" fmla="*/ 30 w 64"/>
                  <a:gd name="T39" fmla="*/ 27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64" h="52">
                    <a:moveTo>
                      <a:pt x="30" y="27"/>
                    </a:moveTo>
                    <a:cubicBezTo>
                      <a:pt x="28" y="33"/>
                      <a:pt x="24" y="37"/>
                      <a:pt x="17" y="37"/>
                    </a:cubicBezTo>
                    <a:cubicBezTo>
                      <a:pt x="9" y="37"/>
                      <a:pt x="9" y="37"/>
                      <a:pt x="9" y="37"/>
                    </a:cubicBezTo>
                    <a:cubicBezTo>
                      <a:pt x="5" y="37"/>
                      <a:pt x="5" y="36"/>
                      <a:pt x="5" y="31"/>
                    </a:cubicBezTo>
                    <a:cubicBezTo>
                      <a:pt x="3" y="32"/>
                      <a:pt x="3" y="32"/>
                      <a:pt x="3" y="32"/>
                    </a:cubicBezTo>
                    <a:cubicBezTo>
                      <a:pt x="2" y="34"/>
                      <a:pt x="4" y="48"/>
                      <a:pt x="11" y="47"/>
                    </a:cubicBezTo>
                    <a:cubicBezTo>
                      <a:pt x="28" y="45"/>
                      <a:pt x="35" y="36"/>
                      <a:pt x="37" y="36"/>
                    </a:cubicBezTo>
                    <a:cubicBezTo>
                      <a:pt x="43" y="36"/>
                      <a:pt x="46" y="52"/>
                      <a:pt x="58" y="52"/>
                    </a:cubicBezTo>
                    <a:cubicBezTo>
                      <a:pt x="61" y="52"/>
                      <a:pt x="63" y="51"/>
                      <a:pt x="63" y="49"/>
                    </a:cubicBezTo>
                    <a:cubicBezTo>
                      <a:pt x="63" y="42"/>
                      <a:pt x="47" y="31"/>
                      <a:pt x="43" y="25"/>
                    </a:cubicBezTo>
                    <a:cubicBezTo>
                      <a:pt x="50" y="21"/>
                      <a:pt x="64" y="20"/>
                      <a:pt x="64" y="14"/>
                    </a:cubicBezTo>
                    <a:cubicBezTo>
                      <a:pt x="64" y="12"/>
                      <a:pt x="64" y="12"/>
                      <a:pt x="64" y="12"/>
                    </a:cubicBezTo>
                    <a:cubicBezTo>
                      <a:pt x="64" y="8"/>
                      <a:pt x="51" y="1"/>
                      <a:pt x="48" y="0"/>
                    </a:cubicBezTo>
                    <a:cubicBezTo>
                      <a:pt x="46" y="4"/>
                      <a:pt x="46" y="0"/>
                      <a:pt x="46" y="3"/>
                    </a:cubicBezTo>
                    <a:cubicBezTo>
                      <a:pt x="46" y="6"/>
                      <a:pt x="47" y="5"/>
                      <a:pt x="48" y="9"/>
                    </a:cubicBezTo>
                    <a:cubicBezTo>
                      <a:pt x="54" y="11"/>
                      <a:pt x="54" y="11"/>
                      <a:pt x="54" y="11"/>
                    </a:cubicBezTo>
                    <a:cubicBezTo>
                      <a:pt x="47" y="12"/>
                      <a:pt x="37" y="10"/>
                      <a:pt x="37" y="17"/>
                    </a:cubicBezTo>
                    <a:cubicBezTo>
                      <a:pt x="37" y="22"/>
                      <a:pt x="37" y="22"/>
                      <a:pt x="37" y="22"/>
                    </a:cubicBezTo>
                    <a:cubicBezTo>
                      <a:pt x="25" y="21"/>
                      <a:pt x="13" y="2"/>
                      <a:pt x="0" y="2"/>
                    </a:cubicBezTo>
                    <a:cubicBezTo>
                      <a:pt x="1" y="18"/>
                      <a:pt x="19" y="21"/>
                      <a:pt x="30" y="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6" name="ïṥ1íďe"/>
              <p:cNvSpPr/>
              <p:nvPr/>
            </p:nvSpPr>
            <p:spPr bwMode="auto">
              <a:xfrm>
                <a:off x="1624013" y="2692400"/>
                <a:ext cx="1957388" cy="2122488"/>
              </a:xfrm>
              <a:custGeom>
                <a:avLst/>
                <a:gdLst>
                  <a:gd name="T0" fmla="*/ 493 w 594"/>
                  <a:gd name="T1" fmla="*/ 67 h 644"/>
                  <a:gd name="T2" fmla="*/ 499 w 594"/>
                  <a:gd name="T3" fmla="*/ 284 h 644"/>
                  <a:gd name="T4" fmla="*/ 499 w 594"/>
                  <a:gd name="T5" fmla="*/ 337 h 644"/>
                  <a:gd name="T6" fmla="*/ 483 w 594"/>
                  <a:gd name="T7" fmla="*/ 419 h 644"/>
                  <a:gd name="T8" fmla="*/ 445 w 594"/>
                  <a:gd name="T9" fmla="*/ 481 h 644"/>
                  <a:gd name="T10" fmla="*/ 315 w 594"/>
                  <a:gd name="T11" fmla="*/ 548 h 644"/>
                  <a:gd name="T12" fmla="*/ 284 w 594"/>
                  <a:gd name="T13" fmla="*/ 548 h 644"/>
                  <a:gd name="T14" fmla="*/ 165 w 594"/>
                  <a:gd name="T15" fmla="*/ 497 h 644"/>
                  <a:gd name="T16" fmla="*/ 103 w 594"/>
                  <a:gd name="T17" fmla="*/ 387 h 644"/>
                  <a:gd name="T18" fmla="*/ 104 w 594"/>
                  <a:gd name="T19" fmla="*/ 221 h 644"/>
                  <a:gd name="T20" fmla="*/ 106 w 594"/>
                  <a:gd name="T21" fmla="*/ 53 h 644"/>
                  <a:gd name="T22" fmla="*/ 4 w 594"/>
                  <a:gd name="T23" fmla="*/ 0 h 644"/>
                  <a:gd name="T24" fmla="*/ 0 w 594"/>
                  <a:gd name="T25" fmla="*/ 184 h 644"/>
                  <a:gd name="T26" fmla="*/ 0 w 594"/>
                  <a:gd name="T27" fmla="*/ 266 h 644"/>
                  <a:gd name="T28" fmla="*/ 65 w 594"/>
                  <a:gd name="T29" fmla="*/ 531 h 644"/>
                  <a:gd name="T30" fmla="*/ 281 w 594"/>
                  <a:gd name="T31" fmla="*/ 644 h 644"/>
                  <a:gd name="T32" fmla="*/ 308 w 594"/>
                  <a:gd name="T33" fmla="*/ 644 h 644"/>
                  <a:gd name="T34" fmla="*/ 572 w 594"/>
                  <a:gd name="T35" fmla="*/ 449 h 644"/>
                  <a:gd name="T36" fmla="*/ 586 w 594"/>
                  <a:gd name="T37" fmla="*/ 406 h 644"/>
                  <a:gd name="T38" fmla="*/ 591 w 594"/>
                  <a:gd name="T39" fmla="*/ 353 h 644"/>
                  <a:gd name="T40" fmla="*/ 593 w 594"/>
                  <a:gd name="T41" fmla="*/ 239 h 644"/>
                  <a:gd name="T42" fmla="*/ 594 w 594"/>
                  <a:gd name="T43" fmla="*/ 9 h 644"/>
                  <a:gd name="T44" fmla="*/ 493 w 594"/>
                  <a:gd name="T45" fmla="*/ 67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94" h="644">
                    <a:moveTo>
                      <a:pt x="493" y="67"/>
                    </a:moveTo>
                    <a:cubicBezTo>
                      <a:pt x="499" y="284"/>
                      <a:pt x="499" y="284"/>
                      <a:pt x="499" y="284"/>
                    </a:cubicBezTo>
                    <a:cubicBezTo>
                      <a:pt x="499" y="337"/>
                      <a:pt x="499" y="337"/>
                      <a:pt x="499" y="337"/>
                    </a:cubicBezTo>
                    <a:cubicBezTo>
                      <a:pt x="499" y="376"/>
                      <a:pt x="496" y="393"/>
                      <a:pt x="483" y="419"/>
                    </a:cubicBezTo>
                    <a:cubicBezTo>
                      <a:pt x="471" y="445"/>
                      <a:pt x="461" y="459"/>
                      <a:pt x="445" y="481"/>
                    </a:cubicBezTo>
                    <a:cubicBezTo>
                      <a:pt x="424" y="508"/>
                      <a:pt x="363" y="548"/>
                      <a:pt x="315" y="548"/>
                    </a:cubicBezTo>
                    <a:cubicBezTo>
                      <a:pt x="284" y="548"/>
                      <a:pt x="284" y="548"/>
                      <a:pt x="284" y="548"/>
                    </a:cubicBezTo>
                    <a:cubicBezTo>
                      <a:pt x="237" y="548"/>
                      <a:pt x="193" y="517"/>
                      <a:pt x="165" y="497"/>
                    </a:cubicBezTo>
                    <a:cubicBezTo>
                      <a:pt x="136" y="475"/>
                      <a:pt x="111" y="430"/>
                      <a:pt x="103" y="387"/>
                    </a:cubicBezTo>
                    <a:cubicBezTo>
                      <a:pt x="97" y="352"/>
                      <a:pt x="104" y="263"/>
                      <a:pt x="104" y="221"/>
                    </a:cubicBezTo>
                    <a:cubicBezTo>
                      <a:pt x="104" y="163"/>
                      <a:pt x="106" y="110"/>
                      <a:pt x="106" y="53"/>
                    </a:cubicBezTo>
                    <a:cubicBezTo>
                      <a:pt x="4" y="0"/>
                      <a:pt x="4" y="0"/>
                      <a:pt x="4" y="0"/>
                    </a:cubicBezTo>
                    <a:cubicBezTo>
                      <a:pt x="0" y="184"/>
                      <a:pt x="0" y="184"/>
                      <a:pt x="0" y="184"/>
                    </a:cubicBezTo>
                    <a:cubicBezTo>
                      <a:pt x="0" y="266"/>
                      <a:pt x="0" y="266"/>
                      <a:pt x="0" y="266"/>
                    </a:cubicBezTo>
                    <a:cubicBezTo>
                      <a:pt x="0" y="385"/>
                      <a:pt x="9" y="465"/>
                      <a:pt x="65" y="531"/>
                    </a:cubicBezTo>
                    <a:cubicBezTo>
                      <a:pt x="111" y="586"/>
                      <a:pt x="181" y="644"/>
                      <a:pt x="281" y="644"/>
                    </a:cubicBezTo>
                    <a:cubicBezTo>
                      <a:pt x="308" y="644"/>
                      <a:pt x="308" y="644"/>
                      <a:pt x="308" y="644"/>
                    </a:cubicBezTo>
                    <a:cubicBezTo>
                      <a:pt x="430" y="644"/>
                      <a:pt x="542" y="540"/>
                      <a:pt x="572" y="449"/>
                    </a:cubicBezTo>
                    <a:cubicBezTo>
                      <a:pt x="577" y="435"/>
                      <a:pt x="582" y="422"/>
                      <a:pt x="586" y="406"/>
                    </a:cubicBezTo>
                    <a:cubicBezTo>
                      <a:pt x="589" y="389"/>
                      <a:pt x="587" y="370"/>
                      <a:pt x="591" y="353"/>
                    </a:cubicBezTo>
                    <a:cubicBezTo>
                      <a:pt x="594" y="336"/>
                      <a:pt x="593" y="259"/>
                      <a:pt x="593" y="239"/>
                    </a:cubicBezTo>
                    <a:cubicBezTo>
                      <a:pt x="593" y="162"/>
                      <a:pt x="594" y="88"/>
                      <a:pt x="594" y="9"/>
                    </a:cubicBezTo>
                    <a:lnTo>
                      <a:pt x="493" y="6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7" name="íṩļidè"/>
              <p:cNvSpPr/>
              <p:nvPr/>
            </p:nvSpPr>
            <p:spPr bwMode="auto">
              <a:xfrm>
                <a:off x="2071688" y="2205038"/>
                <a:ext cx="490538" cy="1677988"/>
              </a:xfrm>
              <a:custGeom>
                <a:avLst/>
                <a:gdLst>
                  <a:gd name="T0" fmla="*/ 10 w 149"/>
                  <a:gd name="T1" fmla="*/ 494 h 509"/>
                  <a:gd name="T2" fmla="*/ 47 w 149"/>
                  <a:gd name="T3" fmla="*/ 497 h 509"/>
                  <a:gd name="T4" fmla="*/ 75 w 149"/>
                  <a:gd name="T5" fmla="*/ 509 h 509"/>
                  <a:gd name="T6" fmla="*/ 89 w 149"/>
                  <a:gd name="T7" fmla="*/ 469 h 509"/>
                  <a:gd name="T8" fmla="*/ 89 w 149"/>
                  <a:gd name="T9" fmla="*/ 467 h 509"/>
                  <a:gd name="T10" fmla="*/ 80 w 149"/>
                  <a:gd name="T11" fmla="*/ 447 h 509"/>
                  <a:gd name="T12" fmla="*/ 80 w 149"/>
                  <a:gd name="T13" fmla="*/ 427 h 509"/>
                  <a:gd name="T14" fmla="*/ 86 w 149"/>
                  <a:gd name="T15" fmla="*/ 233 h 509"/>
                  <a:gd name="T16" fmla="*/ 106 w 149"/>
                  <a:gd name="T17" fmla="*/ 154 h 509"/>
                  <a:gd name="T18" fmla="*/ 149 w 149"/>
                  <a:gd name="T19" fmla="*/ 96 h 509"/>
                  <a:gd name="T20" fmla="*/ 85 w 149"/>
                  <a:gd name="T21" fmla="*/ 38 h 509"/>
                  <a:gd name="T22" fmla="*/ 0 w 149"/>
                  <a:gd name="T23" fmla="*/ 0 h 509"/>
                  <a:gd name="T24" fmla="*/ 0 w 149"/>
                  <a:gd name="T25" fmla="*/ 478 h 509"/>
                  <a:gd name="T26" fmla="*/ 10 w 149"/>
                  <a:gd name="T27" fmla="*/ 494 h 5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9" h="509">
                    <a:moveTo>
                      <a:pt x="10" y="494"/>
                    </a:moveTo>
                    <a:cubicBezTo>
                      <a:pt x="23" y="494"/>
                      <a:pt x="38" y="494"/>
                      <a:pt x="47" y="497"/>
                    </a:cubicBezTo>
                    <a:cubicBezTo>
                      <a:pt x="55" y="499"/>
                      <a:pt x="68" y="509"/>
                      <a:pt x="75" y="509"/>
                    </a:cubicBezTo>
                    <a:cubicBezTo>
                      <a:pt x="84" y="509"/>
                      <a:pt x="89" y="479"/>
                      <a:pt x="89" y="469"/>
                    </a:cubicBezTo>
                    <a:cubicBezTo>
                      <a:pt x="89" y="467"/>
                      <a:pt x="89" y="467"/>
                      <a:pt x="89" y="467"/>
                    </a:cubicBezTo>
                    <a:cubicBezTo>
                      <a:pt x="89" y="453"/>
                      <a:pt x="80" y="452"/>
                      <a:pt x="80" y="447"/>
                    </a:cubicBezTo>
                    <a:cubicBezTo>
                      <a:pt x="80" y="427"/>
                      <a:pt x="80" y="427"/>
                      <a:pt x="80" y="427"/>
                    </a:cubicBezTo>
                    <a:cubicBezTo>
                      <a:pt x="80" y="361"/>
                      <a:pt x="83" y="297"/>
                      <a:pt x="86" y="233"/>
                    </a:cubicBezTo>
                    <a:cubicBezTo>
                      <a:pt x="87" y="201"/>
                      <a:pt x="95" y="176"/>
                      <a:pt x="106" y="154"/>
                    </a:cubicBezTo>
                    <a:cubicBezTo>
                      <a:pt x="114" y="137"/>
                      <a:pt x="136" y="105"/>
                      <a:pt x="149" y="96"/>
                    </a:cubicBezTo>
                    <a:cubicBezTo>
                      <a:pt x="136" y="71"/>
                      <a:pt x="109" y="52"/>
                      <a:pt x="85" y="38"/>
                    </a:cubicBezTo>
                    <a:cubicBezTo>
                      <a:pt x="72" y="30"/>
                      <a:pt x="14" y="1"/>
                      <a:pt x="0" y="0"/>
                    </a:cubicBezTo>
                    <a:cubicBezTo>
                      <a:pt x="0" y="478"/>
                      <a:pt x="0" y="478"/>
                      <a:pt x="0" y="478"/>
                    </a:cubicBezTo>
                    <a:cubicBezTo>
                      <a:pt x="0" y="485"/>
                      <a:pt x="5" y="491"/>
                      <a:pt x="10" y="49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8" name="ïṥḷiḋe"/>
              <p:cNvSpPr/>
              <p:nvPr/>
            </p:nvSpPr>
            <p:spPr bwMode="auto">
              <a:xfrm>
                <a:off x="2012950" y="2254250"/>
                <a:ext cx="1225550" cy="2122488"/>
              </a:xfrm>
              <a:custGeom>
                <a:avLst/>
                <a:gdLst>
                  <a:gd name="T0" fmla="*/ 21 w 372"/>
                  <a:gd name="T1" fmla="*/ 540 h 644"/>
                  <a:gd name="T2" fmla="*/ 36 w 372"/>
                  <a:gd name="T3" fmla="*/ 561 h 644"/>
                  <a:gd name="T4" fmla="*/ 71 w 372"/>
                  <a:gd name="T5" fmla="*/ 602 h 644"/>
                  <a:gd name="T6" fmla="*/ 179 w 372"/>
                  <a:gd name="T7" fmla="*/ 644 h 644"/>
                  <a:gd name="T8" fmla="*/ 338 w 372"/>
                  <a:gd name="T9" fmla="*/ 491 h 644"/>
                  <a:gd name="T10" fmla="*/ 338 w 372"/>
                  <a:gd name="T11" fmla="*/ 178 h 644"/>
                  <a:gd name="T12" fmla="*/ 369 w 372"/>
                  <a:gd name="T13" fmla="*/ 160 h 644"/>
                  <a:gd name="T14" fmla="*/ 369 w 372"/>
                  <a:gd name="T15" fmla="*/ 136 h 644"/>
                  <a:gd name="T16" fmla="*/ 372 w 372"/>
                  <a:gd name="T17" fmla="*/ 0 h 644"/>
                  <a:gd name="T18" fmla="*/ 121 w 372"/>
                  <a:gd name="T19" fmla="*/ 249 h 644"/>
                  <a:gd name="T20" fmla="*/ 121 w 372"/>
                  <a:gd name="T21" fmla="*/ 279 h 644"/>
                  <a:gd name="T22" fmla="*/ 130 w 372"/>
                  <a:gd name="T23" fmla="*/ 452 h 644"/>
                  <a:gd name="T24" fmla="*/ 98 w 372"/>
                  <a:gd name="T25" fmla="*/ 513 h 644"/>
                  <a:gd name="T26" fmla="*/ 50 w 372"/>
                  <a:gd name="T27" fmla="*/ 501 h 644"/>
                  <a:gd name="T28" fmla="*/ 40 w 372"/>
                  <a:gd name="T29" fmla="*/ 501 h 644"/>
                  <a:gd name="T30" fmla="*/ 0 w 372"/>
                  <a:gd name="T31" fmla="*/ 521 h 644"/>
                  <a:gd name="T32" fmla="*/ 0 w 372"/>
                  <a:gd name="T33" fmla="*/ 524 h 644"/>
                  <a:gd name="T34" fmla="*/ 21 w 372"/>
                  <a:gd name="T35" fmla="*/ 540 h 644"/>
                  <a:gd name="T36" fmla="*/ 31 w 372"/>
                  <a:gd name="T37" fmla="*/ 516 h 644"/>
                  <a:gd name="T38" fmla="*/ 32 w 372"/>
                  <a:gd name="T39" fmla="*/ 516 h 644"/>
                  <a:gd name="T40" fmla="*/ 44 w 372"/>
                  <a:gd name="T41" fmla="*/ 521 h 644"/>
                  <a:gd name="T42" fmla="*/ 34 w 372"/>
                  <a:gd name="T43" fmla="*/ 528 h 644"/>
                  <a:gd name="T44" fmla="*/ 25 w 372"/>
                  <a:gd name="T45" fmla="*/ 522 h 644"/>
                  <a:gd name="T46" fmla="*/ 31 w 372"/>
                  <a:gd name="T47" fmla="*/ 516 h 6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72" h="644">
                    <a:moveTo>
                      <a:pt x="21" y="540"/>
                    </a:moveTo>
                    <a:cubicBezTo>
                      <a:pt x="28" y="546"/>
                      <a:pt x="30" y="553"/>
                      <a:pt x="36" y="561"/>
                    </a:cubicBezTo>
                    <a:cubicBezTo>
                      <a:pt x="50" y="579"/>
                      <a:pt x="55" y="586"/>
                      <a:pt x="71" y="602"/>
                    </a:cubicBezTo>
                    <a:cubicBezTo>
                      <a:pt x="94" y="625"/>
                      <a:pt x="133" y="644"/>
                      <a:pt x="179" y="644"/>
                    </a:cubicBezTo>
                    <a:cubicBezTo>
                      <a:pt x="267" y="644"/>
                      <a:pt x="338" y="579"/>
                      <a:pt x="338" y="491"/>
                    </a:cubicBezTo>
                    <a:cubicBezTo>
                      <a:pt x="338" y="387"/>
                      <a:pt x="338" y="282"/>
                      <a:pt x="338" y="178"/>
                    </a:cubicBezTo>
                    <a:cubicBezTo>
                      <a:pt x="369" y="160"/>
                      <a:pt x="369" y="160"/>
                      <a:pt x="369" y="160"/>
                    </a:cubicBezTo>
                    <a:cubicBezTo>
                      <a:pt x="369" y="136"/>
                      <a:pt x="369" y="136"/>
                      <a:pt x="369" y="136"/>
                    </a:cubicBezTo>
                    <a:cubicBezTo>
                      <a:pt x="372" y="0"/>
                      <a:pt x="372" y="0"/>
                      <a:pt x="372" y="0"/>
                    </a:cubicBezTo>
                    <a:cubicBezTo>
                      <a:pt x="232" y="11"/>
                      <a:pt x="121" y="97"/>
                      <a:pt x="121" y="249"/>
                    </a:cubicBezTo>
                    <a:cubicBezTo>
                      <a:pt x="121" y="279"/>
                      <a:pt x="121" y="279"/>
                      <a:pt x="121" y="279"/>
                    </a:cubicBezTo>
                    <a:cubicBezTo>
                      <a:pt x="130" y="452"/>
                      <a:pt x="130" y="452"/>
                      <a:pt x="130" y="452"/>
                    </a:cubicBezTo>
                    <a:cubicBezTo>
                      <a:pt x="132" y="476"/>
                      <a:pt x="121" y="513"/>
                      <a:pt x="98" y="513"/>
                    </a:cubicBezTo>
                    <a:cubicBezTo>
                      <a:pt x="80" y="513"/>
                      <a:pt x="73" y="501"/>
                      <a:pt x="50" y="501"/>
                    </a:cubicBezTo>
                    <a:cubicBezTo>
                      <a:pt x="40" y="501"/>
                      <a:pt x="40" y="501"/>
                      <a:pt x="40" y="501"/>
                    </a:cubicBezTo>
                    <a:cubicBezTo>
                      <a:pt x="28" y="501"/>
                      <a:pt x="0" y="512"/>
                      <a:pt x="0" y="521"/>
                    </a:cubicBezTo>
                    <a:cubicBezTo>
                      <a:pt x="0" y="524"/>
                      <a:pt x="0" y="524"/>
                      <a:pt x="0" y="524"/>
                    </a:cubicBezTo>
                    <a:cubicBezTo>
                      <a:pt x="0" y="531"/>
                      <a:pt x="14" y="532"/>
                      <a:pt x="21" y="540"/>
                    </a:cubicBezTo>
                    <a:close/>
                    <a:moveTo>
                      <a:pt x="31" y="516"/>
                    </a:moveTo>
                    <a:cubicBezTo>
                      <a:pt x="32" y="516"/>
                      <a:pt x="32" y="516"/>
                      <a:pt x="32" y="516"/>
                    </a:cubicBezTo>
                    <a:cubicBezTo>
                      <a:pt x="36" y="516"/>
                      <a:pt x="44" y="517"/>
                      <a:pt x="44" y="521"/>
                    </a:cubicBezTo>
                    <a:cubicBezTo>
                      <a:pt x="44" y="523"/>
                      <a:pt x="37" y="528"/>
                      <a:pt x="34" y="528"/>
                    </a:cubicBezTo>
                    <a:cubicBezTo>
                      <a:pt x="29" y="528"/>
                      <a:pt x="25" y="527"/>
                      <a:pt x="25" y="522"/>
                    </a:cubicBezTo>
                    <a:cubicBezTo>
                      <a:pt x="25" y="519"/>
                      <a:pt x="27" y="516"/>
                      <a:pt x="31" y="5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39" name="îŝḷíďe"/>
              <p:cNvSpPr/>
              <p:nvPr/>
            </p:nvSpPr>
            <p:spPr bwMode="auto">
              <a:xfrm>
                <a:off x="1606550" y="1847850"/>
                <a:ext cx="306388" cy="323850"/>
              </a:xfrm>
              <a:custGeom>
                <a:avLst/>
                <a:gdLst>
                  <a:gd name="T0" fmla="*/ 23 w 93"/>
                  <a:gd name="T1" fmla="*/ 98 h 98"/>
                  <a:gd name="T2" fmla="*/ 58 w 93"/>
                  <a:gd name="T3" fmla="*/ 62 h 98"/>
                  <a:gd name="T4" fmla="*/ 73 w 93"/>
                  <a:gd name="T5" fmla="*/ 44 h 98"/>
                  <a:gd name="T6" fmla="*/ 93 w 93"/>
                  <a:gd name="T7" fmla="*/ 28 h 98"/>
                  <a:gd name="T8" fmla="*/ 89 w 93"/>
                  <a:gd name="T9" fmla="*/ 23 h 98"/>
                  <a:gd name="T10" fmla="*/ 87 w 93"/>
                  <a:gd name="T11" fmla="*/ 23 h 98"/>
                  <a:gd name="T12" fmla="*/ 51 w 93"/>
                  <a:gd name="T13" fmla="*/ 49 h 98"/>
                  <a:gd name="T14" fmla="*/ 38 w 93"/>
                  <a:gd name="T15" fmla="*/ 34 h 98"/>
                  <a:gd name="T16" fmla="*/ 51 w 93"/>
                  <a:gd name="T17" fmla="*/ 10 h 98"/>
                  <a:gd name="T18" fmla="*/ 32 w 93"/>
                  <a:gd name="T19" fmla="*/ 25 h 98"/>
                  <a:gd name="T20" fmla="*/ 13 w 93"/>
                  <a:gd name="T21" fmla="*/ 0 h 98"/>
                  <a:gd name="T22" fmla="*/ 8 w 93"/>
                  <a:gd name="T23" fmla="*/ 0 h 98"/>
                  <a:gd name="T24" fmla="*/ 0 w 93"/>
                  <a:gd name="T25" fmla="*/ 7 h 98"/>
                  <a:gd name="T26" fmla="*/ 43 w 93"/>
                  <a:gd name="T27" fmla="*/ 65 h 98"/>
                  <a:gd name="T28" fmla="*/ 23 w 93"/>
                  <a:gd name="T29" fmla="*/ 98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3" h="98">
                    <a:moveTo>
                      <a:pt x="23" y="98"/>
                    </a:moveTo>
                    <a:cubicBezTo>
                      <a:pt x="38" y="97"/>
                      <a:pt x="47" y="73"/>
                      <a:pt x="58" y="62"/>
                    </a:cubicBezTo>
                    <a:cubicBezTo>
                      <a:pt x="63" y="57"/>
                      <a:pt x="67" y="51"/>
                      <a:pt x="73" y="44"/>
                    </a:cubicBezTo>
                    <a:cubicBezTo>
                      <a:pt x="80" y="37"/>
                      <a:pt x="93" y="39"/>
                      <a:pt x="93" y="28"/>
                    </a:cubicBezTo>
                    <a:cubicBezTo>
                      <a:pt x="93" y="24"/>
                      <a:pt x="92" y="23"/>
                      <a:pt x="89" y="23"/>
                    </a:cubicBezTo>
                    <a:cubicBezTo>
                      <a:pt x="87" y="23"/>
                      <a:pt x="87" y="23"/>
                      <a:pt x="87" y="23"/>
                    </a:cubicBezTo>
                    <a:cubicBezTo>
                      <a:pt x="72" y="23"/>
                      <a:pt x="58" y="39"/>
                      <a:pt x="51" y="49"/>
                    </a:cubicBezTo>
                    <a:cubicBezTo>
                      <a:pt x="50" y="47"/>
                      <a:pt x="38" y="35"/>
                      <a:pt x="38" y="34"/>
                    </a:cubicBezTo>
                    <a:cubicBezTo>
                      <a:pt x="38" y="28"/>
                      <a:pt x="54" y="17"/>
                      <a:pt x="51" y="10"/>
                    </a:cubicBezTo>
                    <a:cubicBezTo>
                      <a:pt x="47" y="2"/>
                      <a:pt x="34" y="17"/>
                      <a:pt x="32" y="25"/>
                    </a:cubicBezTo>
                    <a:cubicBezTo>
                      <a:pt x="25" y="20"/>
                      <a:pt x="19" y="0"/>
                      <a:pt x="13" y="0"/>
                    </a:cubicBezTo>
                    <a:cubicBezTo>
                      <a:pt x="8" y="0"/>
                      <a:pt x="8" y="0"/>
                      <a:pt x="8" y="0"/>
                    </a:cubicBezTo>
                    <a:cubicBezTo>
                      <a:pt x="5" y="0"/>
                      <a:pt x="0" y="6"/>
                      <a:pt x="0" y="7"/>
                    </a:cubicBezTo>
                    <a:cubicBezTo>
                      <a:pt x="0" y="15"/>
                      <a:pt x="36" y="56"/>
                      <a:pt x="43" y="65"/>
                    </a:cubicBezTo>
                    <a:cubicBezTo>
                      <a:pt x="37" y="74"/>
                      <a:pt x="24" y="81"/>
                      <a:pt x="23"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0" name="ïšḻide"/>
              <p:cNvSpPr/>
              <p:nvPr/>
            </p:nvSpPr>
            <p:spPr bwMode="auto">
              <a:xfrm>
                <a:off x="3387725" y="1871663"/>
                <a:ext cx="285750" cy="171450"/>
              </a:xfrm>
              <a:custGeom>
                <a:avLst/>
                <a:gdLst>
                  <a:gd name="T0" fmla="*/ 6 w 87"/>
                  <a:gd name="T1" fmla="*/ 18 h 52"/>
                  <a:gd name="T2" fmla="*/ 7 w 87"/>
                  <a:gd name="T3" fmla="*/ 18 h 52"/>
                  <a:gd name="T4" fmla="*/ 21 w 87"/>
                  <a:gd name="T5" fmla="*/ 10 h 52"/>
                  <a:gd name="T6" fmla="*/ 49 w 87"/>
                  <a:gd name="T7" fmla="*/ 25 h 52"/>
                  <a:gd name="T8" fmla="*/ 77 w 87"/>
                  <a:gd name="T9" fmla="*/ 41 h 52"/>
                  <a:gd name="T10" fmla="*/ 66 w 87"/>
                  <a:gd name="T11" fmla="*/ 42 h 52"/>
                  <a:gd name="T12" fmla="*/ 80 w 87"/>
                  <a:gd name="T13" fmla="*/ 52 h 52"/>
                  <a:gd name="T14" fmla="*/ 87 w 87"/>
                  <a:gd name="T15" fmla="*/ 46 h 52"/>
                  <a:gd name="T16" fmla="*/ 25 w 87"/>
                  <a:gd name="T17" fmla="*/ 9 h 52"/>
                  <a:gd name="T18" fmla="*/ 31 w 87"/>
                  <a:gd name="T19" fmla="*/ 2 h 52"/>
                  <a:gd name="T20" fmla="*/ 26 w 87"/>
                  <a:gd name="T21" fmla="*/ 0 h 52"/>
                  <a:gd name="T22" fmla="*/ 23 w 87"/>
                  <a:gd name="T23" fmla="*/ 0 h 52"/>
                  <a:gd name="T24" fmla="*/ 0 w 87"/>
                  <a:gd name="T25" fmla="*/ 12 h 52"/>
                  <a:gd name="T26" fmla="*/ 6 w 87"/>
                  <a:gd name="T27" fmla="*/ 18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87" h="52">
                    <a:moveTo>
                      <a:pt x="6" y="18"/>
                    </a:moveTo>
                    <a:cubicBezTo>
                      <a:pt x="7" y="18"/>
                      <a:pt x="7" y="18"/>
                      <a:pt x="7" y="18"/>
                    </a:cubicBezTo>
                    <a:cubicBezTo>
                      <a:pt x="13" y="18"/>
                      <a:pt x="13" y="10"/>
                      <a:pt x="21" y="10"/>
                    </a:cubicBezTo>
                    <a:cubicBezTo>
                      <a:pt x="21" y="10"/>
                      <a:pt x="43" y="24"/>
                      <a:pt x="49" y="25"/>
                    </a:cubicBezTo>
                    <a:cubicBezTo>
                      <a:pt x="60" y="28"/>
                      <a:pt x="71" y="32"/>
                      <a:pt x="77" y="41"/>
                    </a:cubicBezTo>
                    <a:cubicBezTo>
                      <a:pt x="66" y="42"/>
                      <a:pt x="66" y="42"/>
                      <a:pt x="66" y="42"/>
                    </a:cubicBezTo>
                    <a:cubicBezTo>
                      <a:pt x="68" y="44"/>
                      <a:pt x="78" y="52"/>
                      <a:pt x="80" y="52"/>
                    </a:cubicBezTo>
                    <a:cubicBezTo>
                      <a:pt x="83" y="52"/>
                      <a:pt x="87" y="48"/>
                      <a:pt x="87" y="46"/>
                    </a:cubicBezTo>
                    <a:cubicBezTo>
                      <a:pt x="87" y="26"/>
                      <a:pt x="43" y="13"/>
                      <a:pt x="25" y="9"/>
                    </a:cubicBezTo>
                    <a:cubicBezTo>
                      <a:pt x="31" y="2"/>
                      <a:pt x="31" y="2"/>
                      <a:pt x="31" y="2"/>
                    </a:cubicBezTo>
                    <a:cubicBezTo>
                      <a:pt x="29" y="0"/>
                      <a:pt x="29" y="0"/>
                      <a:pt x="26" y="0"/>
                    </a:cubicBezTo>
                    <a:cubicBezTo>
                      <a:pt x="23" y="0"/>
                      <a:pt x="23" y="0"/>
                      <a:pt x="23" y="0"/>
                    </a:cubicBezTo>
                    <a:cubicBezTo>
                      <a:pt x="18" y="0"/>
                      <a:pt x="0" y="5"/>
                      <a:pt x="0" y="12"/>
                    </a:cubicBezTo>
                    <a:cubicBezTo>
                      <a:pt x="0" y="15"/>
                      <a:pt x="2" y="18"/>
                      <a:pt x="6"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1" name="î$lïḋè"/>
              <p:cNvSpPr/>
              <p:nvPr/>
            </p:nvSpPr>
            <p:spPr bwMode="auto">
              <a:xfrm>
                <a:off x="3519488" y="1828800"/>
                <a:ext cx="92075" cy="76200"/>
              </a:xfrm>
              <a:custGeom>
                <a:avLst/>
                <a:gdLst>
                  <a:gd name="T0" fmla="*/ 28 w 28"/>
                  <a:gd name="T1" fmla="*/ 12 h 23"/>
                  <a:gd name="T2" fmla="*/ 28 w 28"/>
                  <a:gd name="T3" fmla="*/ 9 h 23"/>
                  <a:gd name="T4" fmla="*/ 21 w 28"/>
                  <a:gd name="T5" fmla="*/ 9 h 23"/>
                  <a:gd name="T6" fmla="*/ 21 w 28"/>
                  <a:gd name="T7" fmla="*/ 4 h 23"/>
                  <a:gd name="T8" fmla="*/ 16 w 28"/>
                  <a:gd name="T9" fmla="*/ 0 h 23"/>
                  <a:gd name="T10" fmla="*/ 15 w 28"/>
                  <a:gd name="T11" fmla="*/ 0 h 23"/>
                  <a:gd name="T12" fmla="*/ 0 w 28"/>
                  <a:gd name="T13" fmla="*/ 17 h 23"/>
                  <a:gd name="T14" fmla="*/ 0 w 28"/>
                  <a:gd name="T15" fmla="*/ 23 h 23"/>
                  <a:gd name="T16" fmla="*/ 28 w 28"/>
                  <a:gd name="T17" fmla="*/ 12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8" h="23">
                    <a:moveTo>
                      <a:pt x="28" y="12"/>
                    </a:moveTo>
                    <a:cubicBezTo>
                      <a:pt x="28" y="9"/>
                      <a:pt x="28" y="9"/>
                      <a:pt x="28" y="9"/>
                    </a:cubicBezTo>
                    <a:cubicBezTo>
                      <a:pt x="21" y="9"/>
                      <a:pt x="21" y="9"/>
                      <a:pt x="21" y="9"/>
                    </a:cubicBezTo>
                    <a:cubicBezTo>
                      <a:pt x="21" y="4"/>
                      <a:pt x="21" y="4"/>
                      <a:pt x="21" y="4"/>
                    </a:cubicBezTo>
                    <a:cubicBezTo>
                      <a:pt x="21" y="1"/>
                      <a:pt x="20" y="0"/>
                      <a:pt x="16" y="0"/>
                    </a:cubicBezTo>
                    <a:cubicBezTo>
                      <a:pt x="15" y="0"/>
                      <a:pt x="15" y="0"/>
                      <a:pt x="15" y="0"/>
                    </a:cubicBezTo>
                    <a:cubicBezTo>
                      <a:pt x="9" y="0"/>
                      <a:pt x="0" y="11"/>
                      <a:pt x="0" y="17"/>
                    </a:cubicBezTo>
                    <a:cubicBezTo>
                      <a:pt x="0" y="23"/>
                      <a:pt x="0" y="23"/>
                      <a:pt x="0" y="23"/>
                    </a:cubicBezTo>
                    <a:cubicBezTo>
                      <a:pt x="18" y="23"/>
                      <a:pt x="9" y="12"/>
                      <a:pt x="28"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sp>
            <p:nvSpPr>
              <p:cNvPr id="342" name="isḻïḑê"/>
              <p:cNvSpPr/>
              <p:nvPr/>
            </p:nvSpPr>
            <p:spPr bwMode="auto">
              <a:xfrm>
                <a:off x="2741613" y="1498600"/>
                <a:ext cx="273050" cy="373063"/>
              </a:xfrm>
              <a:custGeom>
                <a:avLst/>
                <a:gdLst>
                  <a:gd name="T0" fmla="*/ 46 w 83"/>
                  <a:gd name="T1" fmla="*/ 68 h 113"/>
                  <a:gd name="T2" fmla="*/ 83 w 83"/>
                  <a:gd name="T3" fmla="*/ 113 h 113"/>
                  <a:gd name="T4" fmla="*/ 65 w 83"/>
                  <a:gd name="T5" fmla="*/ 88 h 113"/>
                  <a:gd name="T6" fmla="*/ 50 w 83"/>
                  <a:gd name="T7" fmla="*/ 58 h 113"/>
                  <a:gd name="T8" fmla="*/ 61 w 83"/>
                  <a:gd name="T9" fmla="*/ 49 h 113"/>
                  <a:gd name="T10" fmla="*/ 62 w 83"/>
                  <a:gd name="T11" fmla="*/ 49 h 113"/>
                  <a:gd name="T12" fmla="*/ 74 w 83"/>
                  <a:gd name="T13" fmla="*/ 51 h 113"/>
                  <a:gd name="T14" fmla="*/ 80 w 83"/>
                  <a:gd name="T15" fmla="*/ 45 h 113"/>
                  <a:gd name="T16" fmla="*/ 74 w 83"/>
                  <a:gd name="T17" fmla="*/ 37 h 113"/>
                  <a:gd name="T18" fmla="*/ 62 w 83"/>
                  <a:gd name="T19" fmla="*/ 39 h 113"/>
                  <a:gd name="T20" fmla="*/ 71 w 83"/>
                  <a:gd name="T21" fmla="*/ 12 h 113"/>
                  <a:gd name="T22" fmla="*/ 71 w 83"/>
                  <a:gd name="T23" fmla="*/ 8 h 113"/>
                  <a:gd name="T24" fmla="*/ 65 w 83"/>
                  <a:gd name="T25" fmla="*/ 0 h 113"/>
                  <a:gd name="T26" fmla="*/ 61 w 83"/>
                  <a:gd name="T27" fmla="*/ 3 h 113"/>
                  <a:gd name="T28" fmla="*/ 53 w 83"/>
                  <a:gd name="T29" fmla="*/ 31 h 113"/>
                  <a:gd name="T30" fmla="*/ 39 w 83"/>
                  <a:gd name="T31" fmla="*/ 41 h 113"/>
                  <a:gd name="T32" fmla="*/ 18 w 83"/>
                  <a:gd name="T33" fmla="*/ 45 h 113"/>
                  <a:gd name="T34" fmla="*/ 24 w 83"/>
                  <a:gd name="T35" fmla="*/ 51 h 113"/>
                  <a:gd name="T36" fmla="*/ 44 w 83"/>
                  <a:gd name="T37" fmla="*/ 51 h 113"/>
                  <a:gd name="T38" fmla="*/ 0 w 83"/>
                  <a:gd name="T39" fmla="*/ 94 h 113"/>
                  <a:gd name="T40" fmla="*/ 46 w 83"/>
                  <a:gd name="T41" fmla="*/ 68 h 1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83" h="113">
                    <a:moveTo>
                      <a:pt x="46" y="68"/>
                    </a:moveTo>
                    <a:cubicBezTo>
                      <a:pt x="46" y="88"/>
                      <a:pt x="61" y="113"/>
                      <a:pt x="83" y="113"/>
                    </a:cubicBezTo>
                    <a:cubicBezTo>
                      <a:pt x="82" y="108"/>
                      <a:pt x="69" y="93"/>
                      <a:pt x="65" y="88"/>
                    </a:cubicBezTo>
                    <a:cubicBezTo>
                      <a:pt x="59" y="80"/>
                      <a:pt x="56" y="67"/>
                      <a:pt x="50" y="58"/>
                    </a:cubicBezTo>
                    <a:cubicBezTo>
                      <a:pt x="52" y="55"/>
                      <a:pt x="57" y="49"/>
                      <a:pt x="61" y="49"/>
                    </a:cubicBezTo>
                    <a:cubicBezTo>
                      <a:pt x="62" y="49"/>
                      <a:pt x="62" y="49"/>
                      <a:pt x="62" y="49"/>
                    </a:cubicBezTo>
                    <a:cubicBezTo>
                      <a:pt x="74" y="51"/>
                      <a:pt x="74" y="51"/>
                      <a:pt x="74" y="51"/>
                    </a:cubicBezTo>
                    <a:cubicBezTo>
                      <a:pt x="76" y="50"/>
                      <a:pt x="80" y="47"/>
                      <a:pt x="80" y="45"/>
                    </a:cubicBezTo>
                    <a:cubicBezTo>
                      <a:pt x="80" y="41"/>
                      <a:pt x="77" y="39"/>
                      <a:pt x="74" y="37"/>
                    </a:cubicBezTo>
                    <a:cubicBezTo>
                      <a:pt x="62" y="39"/>
                      <a:pt x="62" y="39"/>
                      <a:pt x="62" y="39"/>
                    </a:cubicBezTo>
                    <a:cubicBezTo>
                      <a:pt x="63" y="29"/>
                      <a:pt x="71" y="18"/>
                      <a:pt x="71" y="12"/>
                    </a:cubicBezTo>
                    <a:cubicBezTo>
                      <a:pt x="71" y="8"/>
                      <a:pt x="71" y="8"/>
                      <a:pt x="71" y="8"/>
                    </a:cubicBezTo>
                    <a:cubicBezTo>
                      <a:pt x="71" y="5"/>
                      <a:pt x="67" y="0"/>
                      <a:pt x="65" y="0"/>
                    </a:cubicBezTo>
                    <a:cubicBezTo>
                      <a:pt x="63" y="0"/>
                      <a:pt x="61" y="1"/>
                      <a:pt x="61" y="3"/>
                    </a:cubicBezTo>
                    <a:cubicBezTo>
                      <a:pt x="61" y="18"/>
                      <a:pt x="65" y="24"/>
                      <a:pt x="53" y="31"/>
                    </a:cubicBezTo>
                    <a:cubicBezTo>
                      <a:pt x="53" y="45"/>
                      <a:pt x="51" y="39"/>
                      <a:pt x="39" y="41"/>
                    </a:cubicBezTo>
                    <a:cubicBezTo>
                      <a:pt x="36" y="41"/>
                      <a:pt x="18" y="41"/>
                      <a:pt x="18" y="45"/>
                    </a:cubicBezTo>
                    <a:cubicBezTo>
                      <a:pt x="18" y="48"/>
                      <a:pt x="20" y="51"/>
                      <a:pt x="24" y="51"/>
                    </a:cubicBezTo>
                    <a:cubicBezTo>
                      <a:pt x="44" y="51"/>
                      <a:pt x="44" y="51"/>
                      <a:pt x="44" y="51"/>
                    </a:cubicBezTo>
                    <a:cubicBezTo>
                      <a:pt x="39" y="70"/>
                      <a:pt x="5" y="86"/>
                      <a:pt x="0" y="94"/>
                    </a:cubicBezTo>
                    <a:cubicBezTo>
                      <a:pt x="32" y="94"/>
                      <a:pt x="31" y="72"/>
                      <a:pt x="46" y="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srgbClr val="F5C87C"/>
                  </a:solidFill>
                  <a:effectLst/>
                  <a:uLnTx/>
                  <a:uFillTx/>
                  <a:latin typeface="Calibri"/>
                  <a:ea typeface="+mn-ea"/>
                  <a:cs typeface="+mn-cs"/>
                </a:endParaRPr>
              </a:p>
            </p:txBody>
          </p:sp>
        </p:grpSp>
      </p:grpSp>
      <p:sp>
        <p:nvSpPr>
          <p:cNvPr id="3" name="文本框 2">
            <a:extLst>
              <a:ext uri="{FF2B5EF4-FFF2-40B4-BE49-F238E27FC236}">
                <a16:creationId xmlns:a16="http://schemas.microsoft.com/office/drawing/2014/main" id="{4DF54828-2EBF-A8AE-A3B0-41F945730E44}"/>
              </a:ext>
            </a:extLst>
          </p:cNvPr>
          <p:cNvSpPr txBox="1"/>
          <p:nvPr/>
        </p:nvSpPr>
        <p:spPr>
          <a:xfrm>
            <a:off x="499678" y="1997100"/>
            <a:ext cx="11168811" cy="2264402"/>
          </a:xfrm>
          <a:prstGeom prst="rect">
            <a:avLst/>
          </a:prstGeom>
          <a:noFill/>
        </p:spPr>
        <p:txBody>
          <a:bodyPr wrap="square">
            <a:spAutoFit/>
          </a:bodyPr>
          <a:lstStyle/>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600" dirty="0">
                <a:solidFill>
                  <a:sysClr val="windowText" lastClr="000000"/>
                </a:solidFill>
                <a:latin typeface="Arial"/>
                <a:ea typeface="微软雅黑"/>
              </a:rPr>
              <a:t>阅读所附的 </a:t>
            </a:r>
            <a:r>
              <a:rPr lang="en-US" altLang="zh-CN" sz="1600" dirty="0">
                <a:solidFill>
                  <a:sysClr val="windowText" lastClr="000000"/>
                </a:solidFill>
                <a:latin typeface="Arial"/>
                <a:ea typeface="微软雅黑"/>
              </a:rPr>
              <a:t>3 </a:t>
            </a:r>
            <a:r>
              <a:rPr lang="zh-CN" altLang="en-US" sz="1600" dirty="0">
                <a:solidFill>
                  <a:sysClr val="windowText" lastClr="000000"/>
                </a:solidFill>
                <a:latin typeface="Arial"/>
                <a:ea typeface="微软雅黑"/>
              </a:rPr>
              <a:t>篇推荐系统相关的论文</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600" dirty="0">
                <a:solidFill>
                  <a:sysClr val="windowText" lastClr="000000"/>
                </a:solidFill>
                <a:latin typeface="Arial"/>
                <a:ea typeface="微软雅黑"/>
              </a:rPr>
              <a:t>根 据 “ </a:t>
            </a:r>
            <a:r>
              <a:rPr lang="en" altLang="zh-CN" sz="1600" dirty="0" err="1">
                <a:solidFill>
                  <a:sysClr val="windowText" lastClr="000000"/>
                </a:solidFill>
                <a:latin typeface="Arial"/>
                <a:ea typeface="微软雅黑"/>
              </a:rPr>
              <a:t>xDeepFM</a:t>
            </a:r>
            <a:r>
              <a:rPr lang="en" altLang="zh-CN" sz="1600" dirty="0">
                <a:solidFill>
                  <a:sysClr val="windowText" lastClr="000000"/>
                </a:solidFill>
                <a:latin typeface="Arial"/>
                <a:ea typeface="微软雅黑"/>
              </a:rPr>
              <a:t>: Combining Explicit and Implicit Feature Interactions for Recommender Systems”</a:t>
            </a:r>
            <a:r>
              <a:rPr lang="zh-CN" altLang="en-US" sz="1600" dirty="0">
                <a:solidFill>
                  <a:sysClr val="windowText" lastClr="000000"/>
                </a:solidFill>
                <a:latin typeface="Arial"/>
                <a:ea typeface="微软雅黑"/>
              </a:rPr>
              <a:t>论文进行实验复现或部分复现</a:t>
            </a:r>
            <a:r>
              <a:rPr lang="en-US" altLang="zh-CN" sz="1600" dirty="0">
                <a:solidFill>
                  <a:sysClr val="windowText" lastClr="000000"/>
                </a:solidFill>
                <a:latin typeface="Arial"/>
                <a:ea typeface="微软雅黑"/>
              </a:rPr>
              <a:t>; </a:t>
            </a:r>
          </a:p>
          <a:p>
            <a:pPr marL="285750" marR="0" lvl="0" indent="-285750" algn="l" defTabSz="914400" rtl="0" eaLnBrk="1" fontAlgn="auto" latinLnBrk="0" hangingPunct="1">
              <a:lnSpc>
                <a:spcPct val="150000"/>
              </a:lnSpc>
              <a:spcBef>
                <a:spcPts val="0"/>
              </a:spcBef>
              <a:spcAft>
                <a:spcPts val="0"/>
              </a:spcAft>
              <a:buClrTx/>
              <a:buSzTx/>
              <a:buFont typeface="Arial" panose="020B0604020202020204" pitchFamily="34" charset="0"/>
              <a:buChar char="•"/>
              <a:tabLst/>
              <a:defRPr/>
            </a:pPr>
            <a:r>
              <a:rPr lang="zh-CN" altLang="en-US" sz="1600" dirty="0">
                <a:solidFill>
                  <a:sysClr val="windowText" lastClr="000000"/>
                </a:solidFill>
                <a:latin typeface="Arial"/>
                <a:ea typeface="微软雅黑"/>
              </a:rPr>
              <a:t>结合 </a:t>
            </a:r>
            <a:r>
              <a:rPr lang="en" altLang="zh-CN" sz="1600" dirty="0" err="1">
                <a:solidFill>
                  <a:sysClr val="windowText" lastClr="000000"/>
                </a:solidFill>
                <a:latin typeface="Arial"/>
                <a:ea typeface="微软雅黑"/>
              </a:rPr>
              <a:t>PyTorch</a:t>
            </a:r>
            <a:r>
              <a:rPr lang="en" altLang="zh-CN" sz="1600" dirty="0">
                <a:solidFill>
                  <a:sysClr val="windowText" lastClr="000000"/>
                </a:solidFill>
                <a:latin typeface="Arial"/>
                <a:ea typeface="微软雅黑"/>
              </a:rPr>
              <a:t> </a:t>
            </a:r>
            <a:r>
              <a:rPr lang="zh-CN" altLang="en-US" sz="1600" dirty="0">
                <a:solidFill>
                  <a:sysClr val="windowText" lastClr="000000"/>
                </a:solidFill>
                <a:latin typeface="Arial"/>
                <a:ea typeface="微软雅黑"/>
              </a:rPr>
              <a:t>中有关 </a:t>
            </a:r>
            <a:r>
              <a:rPr lang="en" altLang="zh-CN" sz="1600" dirty="0" err="1">
                <a:solidFill>
                  <a:sysClr val="windowText" lastClr="000000"/>
                </a:solidFill>
                <a:latin typeface="Arial"/>
                <a:ea typeface="微软雅黑"/>
              </a:rPr>
              <a:t>xDeepFM</a:t>
            </a:r>
            <a:r>
              <a:rPr lang="en" altLang="zh-CN" sz="1600" dirty="0">
                <a:solidFill>
                  <a:sysClr val="windowText" lastClr="000000"/>
                </a:solidFill>
                <a:latin typeface="Arial"/>
                <a:ea typeface="微软雅黑"/>
              </a:rPr>
              <a:t> </a:t>
            </a:r>
            <a:r>
              <a:rPr lang="zh-CN" altLang="en-US" sz="1600" dirty="0">
                <a:solidFill>
                  <a:sysClr val="windowText" lastClr="000000"/>
                </a:solidFill>
                <a:latin typeface="Arial"/>
                <a:ea typeface="微软雅黑"/>
              </a:rPr>
              <a:t>的教程，复现相关工作及结果。</a:t>
            </a:r>
            <a:br>
              <a:rPr lang="en-US" altLang="zh-CN" sz="1600" dirty="0">
                <a:solidFill>
                  <a:sysClr val="windowText" lastClr="000000"/>
                </a:solidFill>
                <a:latin typeface="Arial"/>
                <a:ea typeface="微软雅黑"/>
              </a:rPr>
            </a:br>
            <a:r>
              <a:rPr lang="zh-CN" altLang="en-US" sz="1600" dirty="0">
                <a:solidFill>
                  <a:sysClr val="windowText" lastClr="000000"/>
                </a:solidFill>
                <a:latin typeface="Arial"/>
                <a:ea typeface="微软雅黑"/>
              </a:rPr>
              <a:t>参考链接</a:t>
            </a:r>
            <a:r>
              <a:rPr lang="en-US" altLang="zh-CN" sz="1600" dirty="0">
                <a:solidFill>
                  <a:sysClr val="windowText" lastClr="000000"/>
                </a:solidFill>
                <a:latin typeface="Arial"/>
                <a:ea typeface="微软雅黑"/>
              </a:rPr>
              <a:t>: </a:t>
            </a:r>
            <a:r>
              <a:rPr lang="en" altLang="zh-CN" sz="1600" dirty="0">
                <a:solidFill>
                  <a:sysClr val="windowText" lastClr="000000"/>
                </a:solidFill>
                <a:latin typeface="Arial"/>
                <a:ea typeface="微软雅黑"/>
              </a:rPr>
              <a:t>https://</a:t>
            </a:r>
            <a:r>
              <a:rPr lang="en" altLang="zh-CN" sz="1600" dirty="0" err="1">
                <a:solidFill>
                  <a:sysClr val="windowText" lastClr="000000"/>
                </a:solidFill>
                <a:latin typeface="Arial"/>
                <a:ea typeface="微软雅黑"/>
              </a:rPr>
              <a:t>github.com</a:t>
            </a:r>
            <a:r>
              <a:rPr lang="en" altLang="zh-CN" sz="1600" dirty="0">
                <a:solidFill>
                  <a:sysClr val="windowText" lastClr="000000"/>
                </a:solidFill>
                <a:latin typeface="Arial"/>
                <a:ea typeface="微软雅黑"/>
              </a:rPr>
              <a:t>/</a:t>
            </a:r>
            <a:r>
              <a:rPr lang="en" altLang="zh-CN" sz="1600" dirty="0" err="1">
                <a:solidFill>
                  <a:sysClr val="windowText" lastClr="000000"/>
                </a:solidFill>
                <a:latin typeface="Arial"/>
                <a:ea typeface="微软雅黑"/>
              </a:rPr>
              <a:t>shenweichen</a:t>
            </a:r>
            <a:r>
              <a:rPr lang="en" altLang="zh-CN" sz="1600" dirty="0">
                <a:solidFill>
                  <a:sysClr val="windowText" lastClr="000000"/>
                </a:solidFill>
                <a:latin typeface="Arial"/>
                <a:ea typeface="微软雅黑"/>
              </a:rPr>
              <a:t>/</a:t>
            </a:r>
            <a:r>
              <a:rPr lang="en" altLang="zh-CN" sz="1600" dirty="0" err="1">
                <a:solidFill>
                  <a:sysClr val="windowText" lastClr="000000"/>
                </a:solidFill>
                <a:latin typeface="Arial"/>
                <a:ea typeface="微软雅黑"/>
              </a:rPr>
              <a:t>DeepCTR</a:t>
            </a:r>
            <a:r>
              <a:rPr lang="en" altLang="zh-CN" sz="1600" dirty="0">
                <a:solidFill>
                  <a:sysClr val="windowText" lastClr="000000"/>
                </a:solidFill>
                <a:latin typeface="Arial"/>
                <a:ea typeface="微软雅黑"/>
              </a:rPr>
              <a:t>-Torch </a:t>
            </a:r>
          </a:p>
          <a:p>
            <a:pPr marL="285750" indent="-285750">
              <a:lnSpc>
                <a:spcPct val="150000"/>
              </a:lnSpc>
              <a:buFont typeface="Arial" panose="020B0604020202020204" pitchFamily="34" charset="0"/>
              <a:buChar char="•"/>
              <a:defRPr/>
            </a:pPr>
            <a:r>
              <a:rPr lang="zh-CN" altLang="en" sz="1600" dirty="0">
                <a:solidFill>
                  <a:sysClr val="windowText" lastClr="000000"/>
                </a:solidFill>
                <a:latin typeface="Arial"/>
                <a:ea typeface="微软雅黑"/>
              </a:rPr>
              <a:t>数据</a:t>
            </a:r>
            <a:r>
              <a:rPr lang="zh-CN" altLang="en-US" sz="1600" dirty="0">
                <a:solidFill>
                  <a:sysClr val="windowText" lastClr="000000"/>
                </a:solidFill>
                <a:latin typeface="Arial"/>
                <a:ea typeface="微软雅黑"/>
              </a:rPr>
              <a:t>集：</a:t>
            </a:r>
            <a:r>
              <a:rPr lang="en" altLang="zh-CN" sz="1600" dirty="0">
                <a:solidFill>
                  <a:sysClr val="windowText" lastClr="000000"/>
                </a:solidFill>
                <a:latin typeface="Arial"/>
                <a:ea typeface="微软雅黑"/>
              </a:rPr>
              <a:t>https://</a:t>
            </a:r>
            <a:r>
              <a:rPr lang="en" altLang="zh-CN" sz="1600" dirty="0" err="1">
                <a:solidFill>
                  <a:sysClr val="windowText" lastClr="000000"/>
                </a:solidFill>
                <a:latin typeface="Arial"/>
                <a:ea typeface="微软雅黑"/>
              </a:rPr>
              <a:t>labs.criteo.com</a:t>
            </a:r>
            <a:r>
              <a:rPr lang="en" altLang="zh-CN" sz="1600" dirty="0">
                <a:solidFill>
                  <a:sysClr val="windowText" lastClr="000000"/>
                </a:solidFill>
                <a:latin typeface="Arial"/>
                <a:ea typeface="微软雅黑"/>
              </a:rPr>
              <a:t>/2014/02/download-</a:t>
            </a:r>
            <a:r>
              <a:rPr lang="en" altLang="zh-CN" sz="1600" dirty="0" err="1">
                <a:solidFill>
                  <a:sysClr val="windowText" lastClr="000000"/>
                </a:solidFill>
                <a:latin typeface="Arial"/>
                <a:ea typeface="微软雅黑"/>
              </a:rPr>
              <a:t>kaggle</a:t>
            </a:r>
            <a:r>
              <a:rPr lang="en" altLang="zh-CN" sz="1600" dirty="0">
                <a:solidFill>
                  <a:sysClr val="windowText" lastClr="000000"/>
                </a:solidFill>
                <a:latin typeface="Arial"/>
                <a:ea typeface="微软雅黑"/>
              </a:rPr>
              <a:t>-display-advertising-challenge-dataset/ </a:t>
            </a:r>
          </a:p>
        </p:txBody>
      </p:sp>
      <p:sp>
        <p:nvSpPr>
          <p:cNvPr id="4" name="内容占位符 3">
            <a:extLst>
              <a:ext uri="{FF2B5EF4-FFF2-40B4-BE49-F238E27FC236}">
                <a16:creationId xmlns:a16="http://schemas.microsoft.com/office/drawing/2014/main" id="{01CCE146-11A1-0100-3D85-7F198F592956}"/>
              </a:ext>
            </a:extLst>
          </p:cNvPr>
          <p:cNvSpPr txBox="1">
            <a:spLocks/>
          </p:cNvSpPr>
          <p:nvPr/>
        </p:nvSpPr>
        <p:spPr>
          <a:xfrm>
            <a:off x="490220" y="1148800"/>
            <a:ext cx="10854040" cy="4934067"/>
          </a:xfrm>
          <a:prstGeom prst="rect">
            <a:avLst/>
          </a:prstGeom>
        </p:spPr>
        <p:txBody>
          <a:bodyPr vert="horz" lIns="91440" tIns="45720" rIns="91440" bIns="45720" rtlCol="0">
            <a:normAutofit/>
          </a:bodyPr>
          <a:lstStyle>
            <a:lvl1pPr marL="324000" indent="-324000" algn="l" defTabSz="914400" rtl="0" eaLnBrk="1" latinLnBrk="0" hangingPunct="1">
              <a:lnSpc>
                <a:spcPct val="150000"/>
              </a:lnSpc>
              <a:spcBef>
                <a:spcPts val="0"/>
              </a:spcBef>
              <a:buClr>
                <a:schemeClr val="accent1">
                  <a:lumMod val="75000"/>
                </a:schemeClr>
              </a:buClr>
              <a:buFont typeface="Wingdings" panose="05000000000000000000" pitchFamily="2" charset="2"/>
              <a:buChar char="p"/>
              <a:defRPr sz="1800" kern="1200">
                <a:solidFill>
                  <a:schemeClr val="tx1"/>
                </a:solidFill>
                <a:latin typeface="+mn-lt"/>
                <a:ea typeface="+mn-ea"/>
                <a:cs typeface="+mn-cs"/>
              </a:defRPr>
            </a:lvl1pPr>
            <a:lvl2pPr marL="6858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ü"/>
              <a:defRPr sz="1800" kern="1200">
                <a:solidFill>
                  <a:schemeClr val="tx1"/>
                </a:solidFill>
                <a:latin typeface="+mn-lt"/>
                <a:ea typeface="+mn-ea"/>
                <a:cs typeface="+mn-cs"/>
              </a:defRPr>
            </a:lvl2pPr>
            <a:lvl3pPr marL="1143000" indent="-228600" algn="l" defTabSz="914400" rtl="0" eaLnBrk="1" latinLnBrk="0" hangingPunct="1">
              <a:lnSpc>
                <a:spcPct val="150000"/>
              </a:lnSpc>
              <a:spcBef>
                <a:spcPts val="0"/>
              </a:spcBef>
              <a:buClr>
                <a:schemeClr val="accent1">
                  <a:lumMod val="75000"/>
                </a:schemeClr>
              </a:buClr>
              <a:buFont typeface="Wingdings" panose="05000000000000000000" pitchFamily="2" charset="2"/>
              <a:buChar char="Ø"/>
              <a:defRPr sz="1800" kern="1200">
                <a:solidFill>
                  <a:schemeClr val="tx1"/>
                </a:solidFill>
                <a:latin typeface="+mn-lt"/>
                <a:ea typeface="+mn-ea"/>
                <a:cs typeface="+mn-cs"/>
              </a:defRPr>
            </a:lvl3pPr>
            <a:lvl4pPr marL="1600200" indent="-228600" algn="l" defTabSz="914400" rtl="0" eaLnBrk="1" latinLnBrk="0" hangingPunct="1">
              <a:lnSpc>
                <a:spcPct val="150000"/>
              </a:lnSpc>
              <a:spcBef>
                <a:spcPts val="0"/>
              </a:spcBef>
              <a:buClr>
                <a:schemeClr val="accent1">
                  <a:lumMod val="75000"/>
                </a:schemeClr>
              </a:buClr>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150000"/>
              </a:lnSpc>
              <a:spcBef>
                <a:spcPts val="0"/>
              </a:spcBef>
              <a:buClr>
                <a:schemeClr val="accent1">
                  <a:lumMod val="75000"/>
                </a:schemeClr>
              </a:buClr>
              <a:buFont typeface="Calibri" panose="020F050202020403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buClr>
                <a:srgbClr val="1CADE4">
                  <a:lumMod val="75000"/>
                </a:srgbClr>
              </a:buCl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推荐系统：融合显式和隐式特征交互的推荐系统</a:t>
            </a:r>
            <a:endParaRPr kumimoji="0" lang="en-US" altLang="zh-CN" sz="1800" b="0" i="0" u="none" strike="noStrike" kern="1200" cap="none" spc="0" normalizeH="0" baseline="0" noProof="0" dirty="0">
              <a:ln>
                <a:noFill/>
              </a:ln>
              <a:solidFill>
                <a:sysClr val="windowText" lastClr="000000"/>
              </a:solidFill>
              <a:effectLst/>
              <a:uLnTx/>
              <a:uFillTx/>
              <a:latin typeface="Arial"/>
              <a:ea typeface="微软雅黑"/>
              <a:cs typeface="+mn-cs"/>
            </a:endParaRPr>
          </a:p>
          <a:p>
            <a:pPr marL="324000" marR="0" lvl="0" indent="-324000" algn="l" defTabSz="914400" rtl="0" eaLnBrk="1" fontAlgn="auto" latinLnBrk="0" hangingPunct="1">
              <a:lnSpc>
                <a:spcPct val="150000"/>
              </a:lnSpc>
              <a:spcBef>
                <a:spcPts val="0"/>
              </a:spcBef>
              <a:spcAft>
                <a:spcPts val="0"/>
              </a:spcAft>
              <a:buClr>
                <a:srgbClr val="1CADE4">
                  <a:lumMod val="75000"/>
                </a:srgbClr>
              </a:buClr>
              <a:buSzTx/>
              <a:buFont typeface="Wingdings" panose="05000000000000000000" pitchFamily="2" charset="2"/>
              <a:buChar char="p"/>
              <a:tabLst/>
              <a:defRPr/>
            </a:pPr>
            <a:r>
              <a:rPr kumimoji="0" lang="zh-CN" altLang="en-US" sz="1800" b="0" i="0" u="none" strike="noStrike" kern="1200" cap="none" spc="0" normalizeH="0" baseline="0" noProof="0" dirty="0">
                <a:ln>
                  <a:noFill/>
                </a:ln>
                <a:solidFill>
                  <a:sysClr val="windowText" lastClr="000000"/>
                </a:solidFill>
                <a:effectLst/>
                <a:uLnTx/>
                <a:uFillTx/>
                <a:latin typeface="Arial"/>
                <a:ea typeface="微软雅黑"/>
                <a:cs typeface="+mn-cs"/>
              </a:rPr>
              <a:t>熟悉推荐系统的基于深度学习方法的实现，环境的搭建、模型的构建、训练、测试等过程 </a:t>
            </a:r>
          </a:p>
        </p:txBody>
      </p:sp>
      <p:pic>
        <p:nvPicPr>
          <p:cNvPr id="5" name="图片 4">
            <a:extLst>
              <a:ext uri="{FF2B5EF4-FFF2-40B4-BE49-F238E27FC236}">
                <a16:creationId xmlns:a16="http://schemas.microsoft.com/office/drawing/2014/main" id="{A58D7BDA-319A-FABC-9484-A918C350AC2D}"/>
              </a:ext>
            </a:extLst>
          </p:cNvPr>
          <p:cNvPicPr>
            <a:picLocks noChangeAspect="1"/>
          </p:cNvPicPr>
          <p:nvPr/>
        </p:nvPicPr>
        <p:blipFill>
          <a:blip r:embed="rId3"/>
          <a:stretch>
            <a:fillRect/>
          </a:stretch>
        </p:blipFill>
        <p:spPr>
          <a:xfrm>
            <a:off x="7238347" y="4348170"/>
            <a:ext cx="3136900" cy="2349500"/>
          </a:xfrm>
          <a:prstGeom prst="rect">
            <a:avLst/>
          </a:prstGeom>
        </p:spPr>
      </p:pic>
      <p:sp>
        <p:nvSpPr>
          <p:cNvPr id="7" name="文本框 6">
            <a:extLst>
              <a:ext uri="{FF2B5EF4-FFF2-40B4-BE49-F238E27FC236}">
                <a16:creationId xmlns:a16="http://schemas.microsoft.com/office/drawing/2014/main" id="{D32B429A-60A7-260D-74BE-276C23E5352E}"/>
              </a:ext>
            </a:extLst>
          </p:cNvPr>
          <p:cNvSpPr txBox="1"/>
          <p:nvPr/>
        </p:nvSpPr>
        <p:spPr>
          <a:xfrm>
            <a:off x="742170" y="4348170"/>
            <a:ext cx="6097656" cy="830997"/>
          </a:xfrm>
          <a:prstGeom prst="rect">
            <a:avLst/>
          </a:prstGeom>
          <a:noFill/>
        </p:spPr>
        <p:txBody>
          <a:bodyPr wrap="square">
            <a:spAutoFit/>
          </a:bodyPr>
          <a:lstStyle/>
          <a:p>
            <a:r>
              <a:rPr lang="zh-CN" altLang="en-US" sz="1600" dirty="0">
                <a:effectLst/>
                <a:latin typeface="DengXian" panose="02010600030101010101" pitchFamily="2" charset="-122"/>
                <a:ea typeface="DengXian" panose="02010600030101010101" pitchFamily="2" charset="-122"/>
              </a:rPr>
              <a:t>有关 </a:t>
            </a:r>
            <a:r>
              <a:rPr lang="en" altLang="zh-CN" sz="1600" dirty="0">
                <a:effectLst/>
                <a:latin typeface="Arial" panose="020B0604020202020204" pitchFamily="34" charset="0"/>
              </a:rPr>
              <a:t>Criteo </a:t>
            </a:r>
            <a:r>
              <a:rPr lang="zh-CN" altLang="en-US" sz="1600" dirty="0">
                <a:effectLst/>
                <a:latin typeface="DengXian" panose="02010600030101010101" pitchFamily="2" charset="-122"/>
                <a:ea typeface="DengXian" panose="02010600030101010101" pitchFamily="2" charset="-122"/>
              </a:rPr>
              <a:t>数据集：</a:t>
            </a:r>
            <a:br>
              <a:rPr lang="en-US" altLang="zh-CN" sz="1600" dirty="0">
                <a:effectLst/>
                <a:latin typeface="DengXian" panose="02010600030101010101" pitchFamily="2" charset="-122"/>
                <a:ea typeface="DengXian" panose="02010600030101010101" pitchFamily="2" charset="-122"/>
              </a:rPr>
            </a:br>
            <a:r>
              <a:rPr lang="en-US" altLang="zh-CN" sz="1600" dirty="0">
                <a:effectLst/>
                <a:latin typeface="DengXian" panose="02010600030101010101" pitchFamily="2" charset="-122"/>
                <a:ea typeface="DengXian" panose="02010600030101010101" pitchFamily="2" charset="-122"/>
              </a:rPr>
              <a:t>Criteo</a:t>
            </a:r>
            <a:r>
              <a:rPr lang="zh-CN" altLang="en-US" sz="1600" dirty="0">
                <a:effectLst/>
                <a:latin typeface="DengXian" panose="02010600030101010101" pitchFamily="2" charset="-122"/>
                <a:ea typeface="DengXian" panose="02010600030101010101" pitchFamily="2" charset="-122"/>
              </a:rPr>
              <a:t>数据集是一个经典的用来预测广告点击率的数据，如果数据集对于你的计算设备来说太大，可以选取部分数据进行训练 </a:t>
            </a:r>
            <a:endParaRPr lang="zh-CN" altLang="en-US" sz="1600" dirty="0"/>
          </a:p>
        </p:txBody>
      </p:sp>
    </p:spTree>
    <p:extLst>
      <p:ext uri="{BB962C8B-B14F-4D97-AF65-F5344CB8AC3E}">
        <p14:creationId xmlns:p14="http://schemas.microsoft.com/office/powerpoint/2010/main" val="4102933945"/>
      </p:ext>
    </p:extLst>
  </p:cSld>
  <p:clrMapOvr>
    <a:masterClrMapping/>
  </p:clrMapOvr>
  <p:transition/>
</p:sld>
</file>

<file path=ppt/tags/tag1.xml><?xml version="1.0" encoding="utf-8"?>
<p:tagLst xmlns:a="http://schemas.openxmlformats.org/drawingml/2006/main" xmlns:r="http://schemas.openxmlformats.org/officeDocument/2006/relationships" xmlns:p="http://schemas.openxmlformats.org/presentationml/2006/main">
  <p:tag name="PA" val="v4.1.3"/>
</p:tagLst>
</file>

<file path=ppt/tags/tag10.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1.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2.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3.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4.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5.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6.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7.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8.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19.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2.xml><?xml version="1.0" encoding="utf-8"?>
<p:tagLst xmlns:a="http://schemas.openxmlformats.org/drawingml/2006/main" xmlns:r="http://schemas.openxmlformats.org/officeDocument/2006/relationships" xmlns:p="http://schemas.openxmlformats.org/presentationml/2006/main">
  <p:tag name="PA" val="v4.1.3"/>
</p:tagLst>
</file>

<file path=ppt/tags/tag20.xml><?xml version="1.0" encoding="utf-8"?>
<p:tagLst xmlns:a="http://schemas.openxmlformats.org/drawingml/2006/main" xmlns:r="http://schemas.openxmlformats.org/officeDocument/2006/relationships" xmlns:p="http://schemas.openxmlformats.org/presentationml/2006/main">
  <p:tag name="PA" val="v4.1.3"/>
</p:tagLst>
</file>

<file path=ppt/tags/tag21.xml><?xml version="1.0" encoding="utf-8"?>
<p:tagLst xmlns:a="http://schemas.openxmlformats.org/drawingml/2006/main" xmlns:r="http://schemas.openxmlformats.org/officeDocument/2006/relationships" xmlns:p="http://schemas.openxmlformats.org/presentationml/2006/main">
  <p:tag name="PA" val="v4.1.3"/>
</p:tagLst>
</file>

<file path=ppt/tags/tag22.xml><?xml version="1.0" encoding="utf-8"?>
<p:tagLst xmlns:a="http://schemas.openxmlformats.org/drawingml/2006/main" xmlns:r="http://schemas.openxmlformats.org/officeDocument/2006/relationships" xmlns:p="http://schemas.openxmlformats.org/presentationml/2006/main">
  <p:tag name="PA" val="v4.1.3"/>
</p:tagLst>
</file>

<file path=ppt/tags/tag23.xml><?xml version="1.0" encoding="utf-8"?>
<p:tagLst xmlns:a="http://schemas.openxmlformats.org/drawingml/2006/main" xmlns:r="http://schemas.openxmlformats.org/officeDocument/2006/relationships" xmlns:p="http://schemas.openxmlformats.org/presentationml/2006/main">
  <p:tag name="PA" val="v4.1.3"/>
</p:tagLst>
</file>

<file path=ppt/tags/tag24.xml><?xml version="1.0" encoding="utf-8"?>
<p:tagLst xmlns:a="http://schemas.openxmlformats.org/drawingml/2006/main" xmlns:r="http://schemas.openxmlformats.org/officeDocument/2006/relationships" xmlns:p="http://schemas.openxmlformats.org/presentationml/2006/main">
  <p:tag name="KSO_WM_FULL_TEXT_BEAUTIFY_COPY_ID" val="48"/>
</p:tagLst>
</file>

<file path=ppt/tags/tag25.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26.xml><?xml version="1.0" encoding="utf-8"?>
<p:tagLst xmlns:a="http://schemas.openxmlformats.org/drawingml/2006/main" xmlns:r="http://schemas.openxmlformats.org/officeDocument/2006/relationships" xmlns:p="http://schemas.openxmlformats.org/presentationml/2006/main">
  <p:tag name="PA" val="v4.1.3"/>
</p:tagLst>
</file>

<file path=ppt/tags/tag27.xml><?xml version="1.0" encoding="utf-8"?>
<p:tagLst xmlns:a="http://schemas.openxmlformats.org/drawingml/2006/main" xmlns:r="http://schemas.openxmlformats.org/officeDocument/2006/relationships" xmlns:p="http://schemas.openxmlformats.org/presentationml/2006/main">
  <p:tag name="PA" val="v4.1.3"/>
</p:tagLst>
</file>

<file path=ppt/tags/tag28.xml><?xml version="1.0" encoding="utf-8"?>
<p:tagLst xmlns:a="http://schemas.openxmlformats.org/drawingml/2006/main" xmlns:r="http://schemas.openxmlformats.org/officeDocument/2006/relationships" xmlns:p="http://schemas.openxmlformats.org/presentationml/2006/main">
  <p:tag name="PA" val="v4.1.3"/>
</p:tagLst>
</file>

<file path=ppt/tags/tag3.xml><?xml version="1.0" encoding="utf-8"?>
<p:tagLst xmlns:a="http://schemas.openxmlformats.org/drawingml/2006/main" xmlns:r="http://schemas.openxmlformats.org/officeDocument/2006/relationships" xmlns:p="http://schemas.openxmlformats.org/presentationml/2006/main">
  <p:tag name="PA" val="v4.1.3"/>
</p:tagLst>
</file>

<file path=ppt/tags/tag4.xml><?xml version="1.0" encoding="utf-8"?>
<p:tagLst xmlns:a="http://schemas.openxmlformats.org/drawingml/2006/main" xmlns:r="http://schemas.openxmlformats.org/officeDocument/2006/relationships" xmlns:p="http://schemas.openxmlformats.org/presentationml/2006/main">
  <p:tag name="PA" val="v4.1.3"/>
</p:tagLst>
</file>

<file path=ppt/tags/tag5.xml><?xml version="1.0" encoding="utf-8"?>
<p:tagLst xmlns:a="http://schemas.openxmlformats.org/drawingml/2006/main" xmlns:r="http://schemas.openxmlformats.org/officeDocument/2006/relationships" xmlns:p="http://schemas.openxmlformats.org/presentationml/2006/main">
  <p:tag name="KSO_WM_FULL_TEXT_BEAUTIFY_COPY_ID" val="48"/>
</p:tagLst>
</file>

<file path=ppt/tags/tag6.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ags/tag7.xml><?xml version="1.0" encoding="utf-8"?>
<p:tagLst xmlns:a="http://schemas.openxmlformats.org/drawingml/2006/main" xmlns:r="http://schemas.openxmlformats.org/officeDocument/2006/relationships" xmlns:p="http://schemas.openxmlformats.org/presentationml/2006/main">
  <p:tag name="PA" val="v4.1.3"/>
</p:tagLst>
</file>

<file path=ppt/tags/tag8.xml><?xml version="1.0" encoding="utf-8"?>
<p:tagLst xmlns:a="http://schemas.openxmlformats.org/drawingml/2006/main" xmlns:r="http://schemas.openxmlformats.org/officeDocument/2006/relationships" xmlns:p="http://schemas.openxmlformats.org/presentationml/2006/main">
  <p:tag name="PA" val="v4.1.3"/>
</p:tagLst>
</file>

<file path=ppt/tags/tag9.xml><?xml version="1.0" encoding="utf-8"?>
<p:tagLst xmlns:a="http://schemas.openxmlformats.org/drawingml/2006/main" xmlns:r="http://schemas.openxmlformats.org/officeDocument/2006/relationships" xmlns:p="http://schemas.openxmlformats.org/presentationml/2006/main">
  <p:tag name="ISLIDE.VECTOR" val="7b86b897-7041-40d4-b8ad-d7fb155c3b31"/>
</p:tagLst>
</file>

<file path=ppt/theme/theme1.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g05pj31k">
      <a:majorFont>
        <a:latin typeface="Segoe UI"/>
        <a:ea typeface="思源黑体 CN"/>
        <a:cs typeface=""/>
      </a:majorFont>
      <a:minorFont>
        <a:latin typeface="Segoe UI"/>
        <a:ea typeface="思源黑体 CN"/>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2_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CCE8C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914</TotalTime>
  <Words>2073</Words>
  <Application>Microsoft Macintosh PowerPoint</Application>
  <PresentationFormat>宽屏</PresentationFormat>
  <Paragraphs>104</Paragraphs>
  <Slides>13</Slides>
  <Notes>2</Notes>
  <HiddenSlides>0</HiddenSlides>
  <MMClips>0</MMClips>
  <ScaleCrop>false</ScaleCrop>
  <HeadingPairs>
    <vt:vector size="6" baseType="variant">
      <vt:variant>
        <vt:lpstr>已用的字体</vt:lpstr>
      </vt:variant>
      <vt:variant>
        <vt:i4>15</vt:i4>
      </vt:variant>
      <vt:variant>
        <vt:lpstr>主题</vt:lpstr>
      </vt:variant>
      <vt:variant>
        <vt:i4>3</vt:i4>
      </vt:variant>
      <vt:variant>
        <vt:lpstr>幻灯片标题</vt:lpstr>
      </vt:variant>
      <vt:variant>
        <vt:i4>13</vt:i4>
      </vt:variant>
    </vt:vector>
  </HeadingPairs>
  <TitlesOfParts>
    <vt:vector size="31" baseType="lpstr">
      <vt:lpstr>DengXian</vt:lpstr>
      <vt:lpstr>Microsoft YaHei</vt:lpstr>
      <vt:lpstr>Microsoft YaHei</vt:lpstr>
      <vt:lpstr>微软雅黑 Light</vt:lpstr>
      <vt:lpstr>ArialMT</vt:lpstr>
      <vt:lpstr>Microsoft YaHei Regular</vt:lpstr>
      <vt:lpstr>Söhne</vt:lpstr>
      <vt:lpstr>Arial</vt:lpstr>
      <vt:lpstr>Calibri</vt:lpstr>
      <vt:lpstr>Calibri Light</vt:lpstr>
      <vt:lpstr>Futura</vt:lpstr>
      <vt:lpstr>Josefin Sans</vt:lpstr>
      <vt:lpstr>Montserrat</vt:lpstr>
      <vt:lpstr>Segoe UI</vt:lpstr>
      <vt:lpstr>Wingdings</vt:lpstr>
      <vt:lpstr>Office 主题</vt:lpstr>
      <vt:lpstr>1_Office 主题</vt:lpstr>
      <vt:lpstr>2_Office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caizheng</dc:creator>
  <cp:lastModifiedBy>Aaron Cheng</cp:lastModifiedBy>
  <cp:revision>73</cp:revision>
  <dcterms:created xsi:type="dcterms:W3CDTF">2022-01-27T08:32:25Z</dcterms:created>
  <dcterms:modified xsi:type="dcterms:W3CDTF">2023-12-10T16:37:51Z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2052-3.8.1.6116</vt:lpwstr>
  </property>
  <property fmtid="{D5CDD505-2E9C-101B-9397-08002B2CF9AE}" pid="3" name="ICV">
    <vt:lpwstr>E2B11E72A4D04536AFC39727DF4BB3D4</vt:lpwstr>
  </property>
</Properties>
</file>

<file path=docProps/thumbnail.jpeg>
</file>